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8" r:id="rId3"/>
    <p:sldId id="316" r:id="rId4"/>
    <p:sldId id="259" r:id="rId5"/>
    <p:sldId id="262" r:id="rId6"/>
    <p:sldId id="263" r:id="rId7"/>
    <p:sldId id="260" r:id="rId8"/>
    <p:sldId id="264" r:id="rId9"/>
    <p:sldId id="317" r:id="rId10"/>
    <p:sldId id="306" r:id="rId11"/>
    <p:sldId id="266" r:id="rId12"/>
    <p:sldId id="268" r:id="rId13"/>
    <p:sldId id="269" r:id="rId14"/>
    <p:sldId id="270" r:id="rId15"/>
    <p:sldId id="303" r:id="rId16"/>
    <p:sldId id="308" r:id="rId17"/>
    <p:sldId id="329" r:id="rId18"/>
    <p:sldId id="309" r:id="rId19"/>
    <p:sldId id="322" r:id="rId20"/>
    <p:sldId id="323" r:id="rId21"/>
    <p:sldId id="324" r:id="rId22"/>
    <p:sldId id="325" r:id="rId23"/>
    <p:sldId id="326" r:id="rId24"/>
    <p:sldId id="272" r:id="rId25"/>
    <p:sldId id="273" r:id="rId26"/>
    <p:sldId id="311" r:id="rId27"/>
    <p:sldId id="318" r:id="rId28"/>
    <p:sldId id="319" r:id="rId29"/>
    <p:sldId id="328" r:id="rId30"/>
    <p:sldId id="327" r:id="rId31"/>
    <p:sldId id="330" r:id="rId32"/>
    <p:sldId id="332" r:id="rId33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2" autoAdjust="0"/>
    <p:restoredTop sz="94660"/>
  </p:normalViewPr>
  <p:slideViewPr>
    <p:cSldViewPr>
      <p:cViewPr>
        <p:scale>
          <a:sx n="64" d="100"/>
          <a:sy n="64" d="100"/>
        </p:scale>
        <p:origin x="-691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BackupSessp3669\Helena\A(H1N1)\Analise%20Sinan%20Web%2027.01.10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Luis%20Mir.LUIS-71C\Meus%20documentos\Arquivo%20Helena%20Completo\AH1N1\graficostelm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CA" sz="1800" b="1" i="0" baseline="0"/>
              <a:t>Distribuição dos fatores de risco entre </a:t>
            </a:r>
            <a:r>
              <a:rPr lang="en-CA" sz="1800" b="1" i="0" u="sng" baseline="0"/>
              <a:t>ÓBITOS</a:t>
            </a:r>
            <a:r>
              <a:rPr lang="en-CA" sz="1800" b="1" i="0" baseline="0"/>
              <a:t> </a:t>
            </a:r>
            <a:r>
              <a:rPr lang="en-CA" sz="1800" b="1" i="0" u="sng" baseline="0"/>
              <a:t>CONFIRMADOS</a:t>
            </a:r>
            <a:r>
              <a:rPr lang="en-CA" sz="1800" b="1" i="0" baseline="0"/>
              <a:t> para Influenza A (H1N1) e sazonal, Estado de São Paulo, até 27.01.10</a:t>
            </a:r>
            <a:endParaRPr lang="en-CA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9911991199119899"/>
          <c:y val="0.16927899686520401"/>
          <c:w val="0.76567656765676595"/>
          <c:h val="0.69905956112852696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'Tab5.Fatores de risco'!$H$4</c:f>
              <c:strCache>
                <c:ptCount val="1"/>
                <c:pt idx="0">
                  <c:v>Óbitos sazonal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'Tab5.Fatores de risco'!$A$6:$A$16</c:f>
              <c:strCache>
                <c:ptCount val="11"/>
                <c:pt idx="0">
                  <c:v>Cardiopatias</c:v>
                </c:pt>
                <c:pt idx="1">
                  <c:v>Pneumopatias</c:v>
                </c:pt>
                <c:pt idx="2">
                  <c:v>Doenças renais</c:v>
                </c:pt>
                <c:pt idx="3">
                  <c:v>Hemoglobinopatias</c:v>
                </c:pt>
                <c:pt idx="4">
                  <c:v>Imunossupressão</c:v>
                </c:pt>
                <c:pt idx="5">
                  <c:v>Tabagismo</c:v>
                </c:pt>
                <c:pt idx="6">
                  <c:v>Doenças metabólicas</c:v>
                </c:pt>
                <c:pt idx="7">
                  <c:v>Obesidade</c:v>
                </c:pt>
                <c:pt idx="8">
                  <c:v>Gestação</c:v>
                </c:pt>
                <c:pt idx="9">
                  <c:v>&lt; 2 anos</c:v>
                </c:pt>
                <c:pt idx="10">
                  <c:v>&gt; 60 anos</c:v>
                </c:pt>
              </c:strCache>
            </c:strRef>
          </c:cat>
          <c:val>
            <c:numRef>
              <c:f>'Tab5.Fatores de risco'!$I$6:$I$16</c:f>
              <c:numCache>
                <c:formatCode>0.0</c:formatCode>
                <c:ptCount val="11"/>
                <c:pt idx="0">
                  <c:v>13.33333333333333</c:v>
                </c:pt>
                <c:pt idx="1">
                  <c:v>24.444444444444439</c:v>
                </c:pt>
                <c:pt idx="2">
                  <c:v>6.666666666666667</c:v>
                </c:pt>
                <c:pt idx="3">
                  <c:v>0</c:v>
                </c:pt>
                <c:pt idx="4">
                  <c:v>8.8888888888888893</c:v>
                </c:pt>
                <c:pt idx="5">
                  <c:v>6.666666666666667</c:v>
                </c:pt>
                <c:pt idx="6">
                  <c:v>2.2222222222222232</c:v>
                </c:pt>
                <c:pt idx="7">
                  <c:v>4.4444444444444464</c:v>
                </c:pt>
                <c:pt idx="8">
                  <c:v>4.4444444444444464</c:v>
                </c:pt>
                <c:pt idx="9">
                  <c:v>8.8888888888888893</c:v>
                </c:pt>
                <c:pt idx="10">
                  <c:v>20</c:v>
                </c:pt>
              </c:numCache>
            </c:numRef>
          </c:val>
        </c:ser>
        <c:ser>
          <c:idx val="0"/>
          <c:order val="1"/>
          <c:tx>
            <c:strRef>
              <c:f>'Tab5.Fatores de risco'!$D$4</c:f>
              <c:strCache>
                <c:ptCount val="1"/>
                <c:pt idx="0">
                  <c:v>Óbitos A(H1N1)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'Tab5.Fatores de risco'!$A$6:$A$16</c:f>
              <c:strCache>
                <c:ptCount val="11"/>
                <c:pt idx="0">
                  <c:v>Cardiopatias</c:v>
                </c:pt>
                <c:pt idx="1">
                  <c:v>Pneumopatias</c:v>
                </c:pt>
                <c:pt idx="2">
                  <c:v>Doenças renais</c:v>
                </c:pt>
                <c:pt idx="3">
                  <c:v>Hemoglobinopatias</c:v>
                </c:pt>
                <c:pt idx="4">
                  <c:v>Imunossupressão</c:v>
                </c:pt>
                <c:pt idx="5">
                  <c:v>Tabagismo</c:v>
                </c:pt>
                <c:pt idx="6">
                  <c:v>Doenças metabólicas</c:v>
                </c:pt>
                <c:pt idx="7">
                  <c:v>Obesidade</c:v>
                </c:pt>
                <c:pt idx="8">
                  <c:v>Gestação</c:v>
                </c:pt>
                <c:pt idx="9">
                  <c:v>&lt; 2 anos</c:v>
                </c:pt>
                <c:pt idx="10">
                  <c:v>&gt; 60 anos</c:v>
                </c:pt>
              </c:strCache>
            </c:strRef>
          </c:cat>
          <c:val>
            <c:numRef>
              <c:f>'Tab5.Fatores de risco'!$E$6:$E$16</c:f>
              <c:numCache>
                <c:formatCode>0.0</c:formatCode>
                <c:ptCount val="11"/>
                <c:pt idx="0">
                  <c:v>12.55230125523012</c:v>
                </c:pt>
                <c:pt idx="1">
                  <c:v>12.97071129707113</c:v>
                </c:pt>
                <c:pt idx="2">
                  <c:v>4.1841004184100354</c:v>
                </c:pt>
                <c:pt idx="3">
                  <c:v>0.836820083682009</c:v>
                </c:pt>
                <c:pt idx="4">
                  <c:v>12.13389121338912</c:v>
                </c:pt>
                <c:pt idx="5">
                  <c:v>9.2050209205020916</c:v>
                </c:pt>
                <c:pt idx="6">
                  <c:v>13.59832635983264</c:v>
                </c:pt>
                <c:pt idx="7">
                  <c:v>10.87866108786611</c:v>
                </c:pt>
                <c:pt idx="8">
                  <c:v>11.297071129707099</c:v>
                </c:pt>
                <c:pt idx="9">
                  <c:v>5.4393305439330604</c:v>
                </c:pt>
                <c:pt idx="10">
                  <c:v>6.9037656903765781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220992"/>
        <c:axId val="23222144"/>
      </c:barChart>
      <c:catAx>
        <c:axId val="23220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23222144"/>
        <c:crosses val="autoZero"/>
        <c:auto val="1"/>
        <c:lblAlgn val="ctr"/>
        <c:lblOffset val="100"/>
        <c:noMultiLvlLbl val="0"/>
      </c:catAx>
      <c:valAx>
        <c:axId val="23222144"/>
        <c:scaling>
          <c:orientation val="minMax"/>
        </c:scaling>
        <c:delete val="0"/>
        <c:axPos val="b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0.0" sourceLinked="1"/>
        <c:majorTickMark val="none"/>
        <c:minorTickMark val="none"/>
        <c:tickLblPos val="nextTo"/>
        <c:crossAx val="2322099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 b="1"/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 baseline="0">
          <a:latin typeface="Arial" pitchFamily="34" charset="0"/>
        </a:defRPr>
      </a:pPr>
      <a:endParaRPr lang="pt-BR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pt-BR"/>
              <a:t>Coeficientes de mortalidade de SRAG confirmada A (H1N1) e SAZONAL segundo faixa etária, S.Paulo,até 27/01/2010.</a:t>
            </a:r>
          </a:p>
        </c:rich>
      </c:tx>
      <c:layout>
        <c:manualLayout>
          <c:xMode val="edge"/>
          <c:yMode val="edge"/>
          <c:x val="0.14479166666666701"/>
          <c:y val="2.023608768971340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3958333333333307E-2"/>
          <c:y val="0.14839797639123101"/>
          <c:w val="0.87187500000000095"/>
          <c:h val="0.67453625632377801"/>
        </c:manualLayout>
      </c:layout>
      <c:lineChart>
        <c:grouping val="standard"/>
        <c:varyColors val="0"/>
        <c:ser>
          <c:idx val="0"/>
          <c:order val="0"/>
          <c:tx>
            <c:strRef>
              <c:f>'Tab_fetaria(COEF)'!$B$4:$E$4</c:f>
              <c:strCache>
                <c:ptCount val="1"/>
                <c:pt idx="0">
                  <c:v>H1N1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none"/>
          </c:marker>
          <c:cat>
            <c:strRef>
              <c:f>'Tab_fetaria(COEF)'!$A$6:$A$15</c:f>
              <c:strCache>
                <c:ptCount val="10"/>
                <c:pt idx="0">
                  <c:v>&lt; 2 anos</c:v>
                </c:pt>
                <c:pt idx="1">
                  <c:v>2 a 4 anos</c:v>
                </c:pt>
                <c:pt idx="2">
                  <c:v>5 a 9 anos</c:v>
                </c:pt>
                <c:pt idx="3">
                  <c:v>10 a 19 anos</c:v>
                </c:pt>
                <c:pt idx="4">
                  <c:v>20 a 29 anos</c:v>
                </c:pt>
                <c:pt idx="5">
                  <c:v>30 a 39 anos</c:v>
                </c:pt>
                <c:pt idx="6">
                  <c:v>40 a 49 anos</c:v>
                </c:pt>
                <c:pt idx="7">
                  <c:v>50 a 59 anos</c:v>
                </c:pt>
                <c:pt idx="8">
                  <c:v>60-69</c:v>
                </c:pt>
                <c:pt idx="9">
                  <c:v>70 e +</c:v>
                </c:pt>
              </c:strCache>
            </c:strRef>
          </c:cat>
          <c:val>
            <c:numRef>
              <c:f>'Tab_fetaria(COEF)'!$E$6:$E$15</c:f>
              <c:numCache>
                <c:formatCode>0.00</c:formatCode>
                <c:ptCount val="10"/>
                <c:pt idx="0">
                  <c:v>2.27465595828631</c:v>
                </c:pt>
                <c:pt idx="1">
                  <c:v>0.75503446193008406</c:v>
                </c:pt>
                <c:pt idx="2">
                  <c:v>0.71800437863003597</c:v>
                </c:pt>
                <c:pt idx="3">
                  <c:v>0.54322250766409397</c:v>
                </c:pt>
                <c:pt idx="4">
                  <c:v>1.576687640236851</c:v>
                </c:pt>
                <c:pt idx="5">
                  <c:v>1.938622033423633</c:v>
                </c:pt>
                <c:pt idx="6">
                  <c:v>1.5931163368828321</c:v>
                </c:pt>
                <c:pt idx="7">
                  <c:v>1.981145554297723</c:v>
                </c:pt>
                <c:pt idx="8">
                  <c:v>0.87969351477945101</c:v>
                </c:pt>
                <c:pt idx="9">
                  <c:v>0.54058676270108597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'Tab_fetaria(COEF)'!$F$4:$I$4</c:f>
              <c:strCache>
                <c:ptCount val="1"/>
                <c:pt idx="0">
                  <c:v>SAZONAL</c:v>
                </c:pt>
              </c:strCache>
            </c:strRef>
          </c:tx>
          <c:spPr>
            <a:ln w="254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'Tab_fetaria(COEF)'!$A$6:$A$15</c:f>
              <c:strCache>
                <c:ptCount val="10"/>
                <c:pt idx="0">
                  <c:v>&lt; 2 anos</c:v>
                </c:pt>
                <c:pt idx="1">
                  <c:v>2 a 4 anos</c:v>
                </c:pt>
                <c:pt idx="2">
                  <c:v>5 a 9 anos</c:v>
                </c:pt>
                <c:pt idx="3">
                  <c:v>10 a 19 anos</c:v>
                </c:pt>
                <c:pt idx="4">
                  <c:v>20 a 29 anos</c:v>
                </c:pt>
                <c:pt idx="5">
                  <c:v>30 a 39 anos</c:v>
                </c:pt>
                <c:pt idx="6">
                  <c:v>40 a 49 anos</c:v>
                </c:pt>
                <c:pt idx="7">
                  <c:v>50 a 59 anos</c:v>
                </c:pt>
                <c:pt idx="8">
                  <c:v>60-69</c:v>
                </c:pt>
                <c:pt idx="9">
                  <c:v>70 e +</c:v>
                </c:pt>
              </c:strCache>
            </c:strRef>
          </c:cat>
          <c:val>
            <c:numRef>
              <c:f>'Tab_fetaria(COEF)'!$I$6:$I$15</c:f>
              <c:numCache>
                <c:formatCode>0.00</c:formatCode>
                <c:ptCount val="10"/>
                <c:pt idx="0">
                  <c:v>0.34994707050558599</c:v>
                </c:pt>
                <c:pt idx="1">
                  <c:v>5.3931032995005998E-2</c:v>
                </c:pt>
                <c:pt idx="2">
                  <c:v>2.9916849109584798E-2</c:v>
                </c:pt>
                <c:pt idx="3">
                  <c:v>6.2082572304467801E-2</c:v>
                </c:pt>
                <c:pt idx="4">
                  <c:v>9.5144943807396201E-2</c:v>
                </c:pt>
                <c:pt idx="5">
                  <c:v>0.14912477180181799</c:v>
                </c:pt>
                <c:pt idx="6">
                  <c:v>0.14005418346222701</c:v>
                </c:pt>
                <c:pt idx="7">
                  <c:v>0.13984556853866301</c:v>
                </c:pt>
                <c:pt idx="8">
                  <c:v>0.159944275414446</c:v>
                </c:pt>
                <c:pt idx="9">
                  <c:v>0.24572125577322099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72224"/>
        <c:axId val="21174144"/>
      </c:lineChart>
      <c:catAx>
        <c:axId val="211722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f.etária</a:t>
                </a:r>
              </a:p>
            </c:rich>
          </c:tx>
          <c:layout>
            <c:manualLayout>
              <c:xMode val="edge"/>
              <c:yMode val="edge"/>
              <c:x val="0.84131944444444495"/>
              <c:y val="0.8993816750983699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211741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174144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 </a:t>
                </a:r>
              </a:p>
            </c:rich>
          </c:tx>
          <c:layout>
            <c:manualLayout>
              <c:xMode val="edge"/>
              <c:yMode val="edge"/>
              <c:x val="1.0416666666666701E-2"/>
              <c:y val="0.33389544688027001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21172224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8229166666666698"/>
          <c:y val="0.16357504215851601"/>
          <c:w val="0.140625"/>
          <c:h val="0.102866779089376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BR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0.90229</cdr:x>
      <cdr:y>0.9398</cdr:y>
    </cdr:from>
    <cdr:to>
      <cdr:x>0.97405</cdr:x>
      <cdr:y>0.99368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818438" y="5913438"/>
          <a:ext cx="621770" cy="3307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CA" sz="1400">
              <a:latin typeface="Arial" pitchFamily="34" charset="0"/>
              <a:cs typeface="Arial" pitchFamily="34" charset="0"/>
            </a:rPr>
            <a:t>%</a:t>
          </a:r>
        </a:p>
      </cdr:txBody>
    </cdr:sp>
  </cdr:relSizeAnchor>
  <cdr:relSizeAnchor xmlns:cdr="http://schemas.openxmlformats.org/drawingml/2006/chartDrawing">
    <cdr:from>
      <cdr:x>0.79526</cdr:x>
      <cdr:y>0.20246</cdr:y>
    </cdr:from>
    <cdr:to>
      <cdr:x>0.97861</cdr:x>
      <cdr:y>0.28953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885517" y="1230313"/>
          <a:ext cx="1587500" cy="52916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CA" sz="1400" b="1">
              <a:latin typeface="Arial" pitchFamily="34" charset="0"/>
              <a:cs typeface="Arial" pitchFamily="34" charset="0"/>
            </a:rPr>
            <a:t>A (H1N1): 478 </a:t>
          </a:r>
        </a:p>
        <a:p xmlns:a="http://schemas.openxmlformats.org/drawingml/2006/main">
          <a:r>
            <a:rPr lang="en-CA" sz="1400" b="1">
              <a:latin typeface="Arial" pitchFamily="34" charset="0"/>
              <a:cs typeface="Arial" pitchFamily="34" charset="0"/>
            </a:rPr>
            <a:t>Sazonal:</a:t>
          </a:r>
          <a:r>
            <a:rPr lang="en-CA" sz="1400" b="1" baseline="0">
              <a:latin typeface="Arial" pitchFamily="34" charset="0"/>
              <a:cs typeface="Arial" pitchFamily="34" charset="0"/>
            </a:rPr>
            <a:t>  45</a:t>
          </a:r>
          <a:endParaRPr lang="en-CA" sz="1400" b="1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0.7995</cdr:x>
      <cdr:y>0.166</cdr:y>
    </cdr:from>
    <cdr:to>
      <cdr:x>0.90696</cdr:x>
      <cdr:y>0.24709</cdr:y>
    </cdr:to>
    <cdr:sp macro="" textlink="">
      <cdr:nvSpPr>
        <cdr:cNvPr id="8201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310628" y="937622"/>
          <a:ext cx="1032911" cy="3817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pt-BR" sz="1200" b="1" i="0" strike="noStrike">
              <a:solidFill>
                <a:srgbClr val="000000"/>
              </a:solidFill>
              <a:latin typeface="Arial"/>
              <a:cs typeface="Arial"/>
            </a:rPr>
            <a:t>n H1N1 = 554 </a:t>
          </a:r>
        </a:p>
        <a:p xmlns:a="http://schemas.openxmlformats.org/drawingml/2006/main">
          <a:pPr algn="l" rtl="1">
            <a:defRPr sz="1000"/>
          </a:pPr>
          <a:r>
            <a:rPr lang="pt-BR" sz="1200" b="1" i="0" strike="noStrike">
              <a:solidFill>
                <a:srgbClr val="000000"/>
              </a:solidFill>
              <a:latin typeface="Arial"/>
              <a:cs typeface="Arial"/>
            </a:rPr>
            <a:t>n Saz    =  50</a:t>
          </a:r>
        </a:p>
      </cdr:txBody>
    </cdr:sp>
  </cdr:relSizeAnchor>
  <cdr:relSizeAnchor xmlns:cdr="http://schemas.openxmlformats.org/drawingml/2006/chartDrawing">
    <cdr:from>
      <cdr:x>0.11225</cdr:x>
      <cdr:y>0.95707</cdr:y>
    </cdr:from>
    <cdr:to>
      <cdr:x>0.31508</cdr:x>
      <cdr:y>0.99069</cdr:y>
    </cdr:to>
    <cdr:sp macro="" textlink="">
      <cdr:nvSpPr>
        <cdr:cNvPr id="8202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26414" y="5408643"/>
          <a:ext cx="2174763" cy="1899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pt-BR" sz="1000" b="1" i="0" strike="noStrike">
              <a:solidFill>
                <a:srgbClr val="000000"/>
              </a:solidFill>
              <a:latin typeface="Arial"/>
              <a:cs typeface="Arial"/>
            </a:rPr>
            <a:t>Fonte: Sinanweb  em 27/01/2010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pt-BR"/>
          </a:p>
        </p:txBody>
      </p:sp>
      <p:sp>
        <p:nvSpPr>
          <p:cNvPr id="716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pt-B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EB6EC36-587C-DC48-83FC-BACB21663E2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51189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5C2931-5671-3D43-9B51-CED616419E15}" type="slidenum">
              <a:rPr lang="pt-BR" altLang="pt-BR"/>
              <a:pPr/>
              <a:t>9</a:t>
            </a:fld>
            <a:endParaRPr lang="pt-BR" altLang="pt-BR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8713" y="701675"/>
            <a:ext cx="4586287" cy="3440113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2338" y="4351338"/>
            <a:ext cx="4997450" cy="4141787"/>
          </a:xfrm>
        </p:spPr>
        <p:txBody>
          <a:bodyPr/>
          <a:lstStyle/>
          <a:p>
            <a:r>
              <a:rPr lang="pt-BR" altLang="pt-BR" b="1"/>
              <a:t>COLOCAR O GRÁFICO DA QUEDA DE ÓBITOS.</a:t>
            </a:r>
            <a:endParaRPr lang="pt-BR" altLang="pt-BR"/>
          </a:p>
          <a:p>
            <a:r>
              <a:rPr lang="pt-BR" altLang="pt-BR" b="1"/>
              <a:t>TEMOS QUE DEIXAR CLARO QUE, PELA MUDANÇA DE CRITÉRIOS DOS PAÍSES, É IMPOSSÍVEL FAZER QUALQUER COMPARAÇÃO SOBRE MORTOS.</a:t>
            </a:r>
            <a:endParaRPr lang="pt-BR" altLang="pt-BR"/>
          </a:p>
          <a:p>
            <a:r>
              <a:rPr lang="pt-BR" altLang="pt-BR" b="1"/>
              <a:t>TEMOS DADOS QUE MOSTREM QUE O BRASIL NÃO É O PIOR DE TODOS?</a:t>
            </a:r>
            <a:endParaRPr lang="pt-BR" altLang="pt-BR"/>
          </a:p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4848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8ADF6A-A833-8A4F-864B-2C7FE417859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56989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Clicque para editar os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509C51-C7F2-7A4D-ADA8-AD3FFBD4500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26709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Clicque para editar os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1ACE9-837D-9E49-B670-0EE3DCA3752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97298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Clicque para editar os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Clicque para editar os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DFBAD-E238-3B4C-AF50-D53A4AA1BF8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1938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Clicque para editar os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Clicque para editar os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Clicque para editar os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Clicque para editar os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F8F441-46F8-124B-BF62-BFE507AA66A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428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D3FBD-BC0A-D445-809F-8B7B0BF4D6C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97076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0EA6D-9458-954E-AD46-B6C2F46B2A3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66653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Clicque para editar os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Clicque para editar os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59F11-8183-DB4B-ABB4-A7D1493E691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9347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Clicque para editar os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09601-5254-5842-8F87-97DF0440BAB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01101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Clicque para editar os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39652-973F-3846-8F19-A96AD61148D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26404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Clicque para editar os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A4FF97-0F59-8847-9A1D-1175A5FB4BE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2906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t-BR" alt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t-BR" alt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3361041-F426-CC44-B76E-970B1A4C4622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9900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990000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990000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990000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990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99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99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99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9900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549275"/>
            <a:ext cx="7772400" cy="1470025"/>
          </a:xfrm>
        </p:spPr>
        <p:txBody>
          <a:bodyPr anchor="ctr"/>
          <a:lstStyle/>
          <a:p>
            <a:r>
              <a:rPr lang="pt-BR" altLang="pt-BR" sz="4400" b="1"/>
              <a:t>INFECÇÃO HUMANA PELO VÍRUS INFLUENZA A (H1N1)</a:t>
            </a:r>
            <a:endParaRPr lang="pt-BR" altLang="pt-BR" sz="44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68538" y="5229225"/>
            <a:ext cx="6400800" cy="1201738"/>
          </a:xfrm>
        </p:spPr>
        <p:txBody>
          <a:bodyPr/>
          <a:lstStyle/>
          <a:p>
            <a:pPr algn="r"/>
            <a:r>
              <a:rPr lang="pt-BR" altLang="pt-BR" sz="1800"/>
              <a:t>José Wilson Zangirolami</a:t>
            </a:r>
          </a:p>
          <a:p>
            <a:pPr algn="r"/>
            <a:r>
              <a:rPr lang="pt-BR" altLang="pt-BR" sz="1800"/>
              <a:t>Infectologista</a:t>
            </a:r>
          </a:p>
          <a:p>
            <a:pPr algn="r"/>
            <a:r>
              <a:rPr lang="pt-BR" altLang="pt-BR" sz="1800"/>
              <a:t>GVE XXI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fig2_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995363"/>
            <a:ext cx="7705725" cy="486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Gripe sazonal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/>
              <a:t>Predomínio no inverno dos hemisférios norte e sul</a:t>
            </a:r>
          </a:p>
          <a:p>
            <a:r>
              <a:rPr lang="pt-BR" altLang="pt-BR"/>
              <a:t>“pool” de várias cepas </a:t>
            </a:r>
          </a:p>
          <a:p>
            <a:r>
              <a:rPr lang="pt-BR" altLang="pt-BR"/>
              <a:t>Mutações periódicas</a:t>
            </a:r>
          </a:p>
          <a:p>
            <a:r>
              <a:rPr lang="pt-BR" altLang="pt-BR"/>
              <a:t>Letalidade de 0,5%</a:t>
            </a:r>
          </a:p>
          <a:p>
            <a:r>
              <a:rPr lang="pt-BR" altLang="pt-BR"/>
              <a:t>70 mil mortes/ano no Brasil </a:t>
            </a:r>
          </a:p>
          <a:p>
            <a:r>
              <a:rPr lang="pt-BR" altLang="pt-BR"/>
              <a:t>500 mil mortes/ano no mundo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spanish-f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790575"/>
            <a:ext cx="7038975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pandemic_time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06413"/>
            <a:ext cx="7129463" cy="578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Histórico da influenza A(H1N1)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t-BR" altLang="pt-BR" sz="2400"/>
              <a:t>abril de 2009 nos EUA, México e Canadá.</a:t>
            </a:r>
          </a:p>
          <a:p>
            <a:pPr>
              <a:lnSpc>
                <a:spcPct val="150000"/>
              </a:lnSpc>
            </a:pPr>
            <a:r>
              <a:rPr lang="pt-BR" altLang="pt-BR" sz="2400"/>
              <a:t>24/4/09 A OMS emitiu um alerta.</a:t>
            </a:r>
          </a:p>
          <a:p>
            <a:pPr>
              <a:lnSpc>
                <a:spcPct val="150000"/>
              </a:lnSpc>
            </a:pPr>
            <a:r>
              <a:rPr lang="pt-BR" altLang="pt-BR" sz="2400"/>
              <a:t>29/4/09 a OMS elevou o nível de alerta para fase 5 (pandemia iminente).</a:t>
            </a:r>
          </a:p>
          <a:p>
            <a:pPr>
              <a:lnSpc>
                <a:spcPct val="150000"/>
              </a:lnSpc>
            </a:pPr>
            <a:r>
              <a:rPr lang="pt-BR" altLang="pt-BR" sz="2400"/>
              <a:t>11/06/09 elevou o nível de alerta para fase 6 (transmissão sustentada do vírus em pelo menos dois continentes).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Swine_flu_Sci_2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908050"/>
            <a:ext cx="6337300" cy="50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/>
              <a:t>Situação epidemiológica da pandemia de 2009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endParaRPr lang="pt-BR" altLang="pt-BR" sz="2000"/>
          </a:p>
          <a:p>
            <a:pPr>
              <a:lnSpc>
                <a:spcPct val="110000"/>
              </a:lnSpc>
            </a:pPr>
            <a:r>
              <a:rPr lang="pt-BR" altLang="pt-BR" sz="2000"/>
              <a:t>SITUAÇÃO NO MUNDO</a:t>
            </a:r>
          </a:p>
          <a:p>
            <a:pPr>
              <a:lnSpc>
                <a:spcPct val="110000"/>
              </a:lnSpc>
            </a:pPr>
            <a:r>
              <a:rPr lang="pt-BR" altLang="pt-BR" sz="2000"/>
              <a:t> Casos confirmados laboratorialmente em 209 países</a:t>
            </a:r>
          </a:p>
          <a:p>
            <a:pPr>
              <a:lnSpc>
                <a:spcPct val="110000"/>
              </a:lnSpc>
            </a:pPr>
            <a:r>
              <a:rPr lang="pt-BR" altLang="pt-BR" sz="2000"/>
              <a:t> Pelo menos 14.142 mortes foram confirmadas à OMS pelo vírus pandêmico no mundo</a:t>
            </a:r>
            <a:r>
              <a:rPr lang="pt-BR" altLang="pt-BR" sz="2000" u="sng">
                <a:solidFill>
                  <a:srgbClr val="CC0000"/>
                </a:solidFill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pt-BR" altLang="pt-BR" sz="2000"/>
              <a:t> Alguns países do Hemisfério Norte alteraram critérios de notificação de casos. Estados Unidos e Canadá passam a notificar somente casos internados e óbitos</a:t>
            </a:r>
            <a:r>
              <a:rPr lang="pt-BR" altLang="pt-BR" sz="2000" u="sng"/>
              <a:t> </a:t>
            </a:r>
            <a:endParaRPr lang="pt-BR" altLang="pt-BR" sz="2000"/>
          </a:p>
          <a:p>
            <a:pPr>
              <a:lnSpc>
                <a:spcPct val="110000"/>
              </a:lnSpc>
            </a:pPr>
            <a:r>
              <a:rPr lang="pt-BR" altLang="pt-BR" sz="2000"/>
              <a:t> Comparação entre países fica prejudicada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CaixaDeTexto 41"/>
          <p:cNvSpPr txBox="1">
            <a:spLocks noChangeArrowheads="1"/>
          </p:cNvSpPr>
          <p:nvPr/>
        </p:nvSpPr>
        <p:spPr bwMode="auto">
          <a:xfrm>
            <a:off x="827088" y="692150"/>
            <a:ext cx="7781925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altLang="pt-BR" sz="2400" b="1">
                <a:solidFill>
                  <a:srgbClr val="990000"/>
                </a:solidFill>
                <a:latin typeface="Calibri" charset="0"/>
                <a:ea typeface="Arial" charset="0"/>
                <a:cs typeface="Arial" charset="0"/>
              </a:rPr>
              <a:t>SITUAÇÃO NO BRASIL NA PRIMEIRA ONDA PANDÊMICA </a:t>
            </a:r>
            <a:r>
              <a:rPr lang="pt-BR" altLang="pt-BR">
                <a:latin typeface="Calibri" charset="0"/>
                <a:ea typeface="Arial" charset="0"/>
                <a:cs typeface="Arial" charset="0"/>
              </a:rPr>
              <a:t>(25 de abril a 31 de dezembro de 2009)</a:t>
            </a:r>
          </a:p>
          <a:p>
            <a:r>
              <a:rPr lang="pt-BR" altLang="pt-BR" sz="800">
                <a:latin typeface="Calibri" charset="0"/>
                <a:ea typeface="Arial" charset="0"/>
                <a:cs typeface="Arial" charset="0"/>
              </a:rPr>
              <a:t> </a:t>
            </a:r>
          </a:p>
          <a:p>
            <a:r>
              <a:rPr lang="pt-BR" altLang="pt-BR" sz="2000" b="1">
                <a:latin typeface="Calibri" charset="0"/>
                <a:ea typeface="Arial" charset="0"/>
                <a:cs typeface="Arial" charset="0"/>
              </a:rPr>
              <a:t>39.679 </a:t>
            </a:r>
            <a:r>
              <a:rPr lang="pt-BR" altLang="pt-BR" sz="2000">
                <a:latin typeface="Calibri" charset="0"/>
                <a:ea typeface="Arial" charset="0"/>
                <a:cs typeface="Arial" charset="0"/>
              </a:rPr>
              <a:t>casos graves e </a:t>
            </a:r>
            <a:r>
              <a:rPr lang="pt-BR" altLang="pt-BR" sz="2000" b="1">
                <a:latin typeface="Calibri" charset="0"/>
                <a:ea typeface="Arial" charset="0"/>
                <a:cs typeface="Arial" charset="0"/>
              </a:rPr>
              <a:t>1.705</a:t>
            </a:r>
            <a:r>
              <a:rPr lang="pt-BR" altLang="pt-BR" sz="2000">
                <a:latin typeface="Calibri" charset="0"/>
                <a:ea typeface="Arial" charset="0"/>
                <a:cs typeface="Arial" charset="0"/>
              </a:rPr>
              <a:t> óbitos confirmados para influenza pandêmica notificados pelos estados ao Ministério da Saúde </a:t>
            </a:r>
          </a:p>
          <a:p>
            <a:endParaRPr lang="pt-BR" altLang="pt-BR" sz="2000">
              <a:latin typeface="Calibri" charset="0"/>
              <a:ea typeface="Arial" charset="0"/>
              <a:cs typeface="Arial" charset="0"/>
            </a:endParaRPr>
          </a:p>
        </p:txBody>
      </p:sp>
      <p:graphicFrame>
        <p:nvGraphicFramePr>
          <p:cNvPr id="75779" name="Object 4"/>
          <p:cNvGraphicFramePr>
            <a:graphicFrameLocks noChangeAspect="1"/>
          </p:cNvGraphicFramePr>
          <p:nvPr/>
        </p:nvGraphicFramePr>
        <p:xfrm>
          <a:off x="1116013" y="2276475"/>
          <a:ext cx="6745287" cy="438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age" r:id="rId4" imgW="12292063" imgH="7987302" progId="Photoshop.Image.10">
                  <p:embed/>
                </p:oleObj>
              </mc:Choice>
              <mc:Fallback>
                <p:oleObj name="Image" r:id="rId4" imgW="12292063" imgH="7987302" progId="Photoshop.Image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276475"/>
                        <a:ext cx="6745287" cy="438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17961" dir="2700000" algn="ctr" rotWithShape="0">
                                <a:schemeClr val="accent1">
                                  <a:gamma/>
                                  <a:shade val="60000"/>
                                  <a:invGamma/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 noGrp="1"/>
          </p:cNvGraphicFramePr>
          <p:nvPr/>
        </p:nvGraphicFramePr>
        <p:xfrm>
          <a:off x="242887" y="390525"/>
          <a:ext cx="8658225" cy="607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 noGrp="1"/>
          </p:cNvGraphicFramePr>
          <p:nvPr/>
        </p:nvGraphicFramePr>
        <p:xfrm>
          <a:off x="0" y="285729"/>
          <a:ext cx="9144000" cy="5857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/>
              <a:t>Aspectos gerais da influenza A(H1N1)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pt-BR" altLang="pt-BR" sz="2800" b="1"/>
              <a:t>Transmissão</a:t>
            </a:r>
          </a:p>
          <a:p>
            <a:pPr lvl="1">
              <a:lnSpc>
                <a:spcPct val="110000"/>
              </a:lnSpc>
            </a:pPr>
            <a:r>
              <a:rPr lang="pt-BR" altLang="pt-BR" sz="2400"/>
              <a:t>transmissão seria similar aos outros vírus influenza.</a:t>
            </a:r>
          </a:p>
          <a:p>
            <a:pPr lvl="1">
              <a:lnSpc>
                <a:spcPct val="110000"/>
              </a:lnSpc>
            </a:pPr>
            <a:r>
              <a:rPr lang="pt-BR" altLang="pt-BR" sz="2400"/>
              <a:t>Ocorre de pessoa a pessoa por meio de gotículas de saliva, secreções respiratórias e fluidos corporais. </a:t>
            </a:r>
          </a:p>
          <a:p>
            <a:pPr lvl="1">
              <a:lnSpc>
                <a:spcPct val="110000"/>
              </a:lnSpc>
            </a:pPr>
            <a:r>
              <a:rPr lang="pt-BR" altLang="pt-BR" sz="2400"/>
              <a:t>Não há transmissão por ingestão de carne suína e derivados.</a:t>
            </a:r>
          </a:p>
          <a:p>
            <a:pPr lvl="1">
              <a:lnSpc>
                <a:spcPct val="110000"/>
              </a:lnSpc>
            </a:pPr>
            <a:r>
              <a:rPr lang="pt-BR" altLang="pt-BR" sz="2400"/>
              <a:t>O vírus Influenza A/H1N1 transmite-se facilmente de pessoa a pessoa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/>
              <a:t>Aspectos gerais da influenza A(H1N1)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 sz="2800"/>
              <a:t>Período de incubação e transmissibilidade</a:t>
            </a:r>
          </a:p>
          <a:p>
            <a:pPr lvl="1"/>
            <a:r>
              <a:rPr lang="pt-BR" altLang="pt-BR" sz="2400"/>
              <a:t>Incubação pode variar de 1 a 7 dias (média 4 dias).</a:t>
            </a:r>
          </a:p>
          <a:p>
            <a:pPr lvl="1"/>
            <a:r>
              <a:rPr lang="pt-BR" altLang="pt-BR" sz="2400"/>
              <a:t>a eliminação do vírus seria semelhante ao da influenza sazonal.</a:t>
            </a:r>
          </a:p>
          <a:p>
            <a:pPr lvl="2"/>
            <a:r>
              <a:rPr lang="pt-BR" altLang="pt-BR" sz="2000"/>
              <a:t>Adultos – de um dia antes a cinco ou sete dias após o início dos sintomas;</a:t>
            </a:r>
          </a:p>
          <a:p>
            <a:pPr lvl="2"/>
            <a:r>
              <a:rPr lang="pt-BR" altLang="pt-BR" sz="2000"/>
              <a:t>Crianças – de um dia antes a 10 dias após o início dos sintomas;</a:t>
            </a:r>
          </a:p>
          <a:p>
            <a:pPr lvl="2"/>
            <a:r>
              <a:rPr lang="pt-BR" altLang="pt-BR" sz="2000"/>
              <a:t>Imunocomprometidos graves – podem permanecer semanas ou meses eliminando o vírus.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/>
              <a:t>Aspectos gerais da influenza A(H1N1)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 sz="3600"/>
              <a:t>Quadro clínico e complicações</a:t>
            </a:r>
          </a:p>
          <a:p>
            <a:pPr lvl="1">
              <a:lnSpc>
                <a:spcPct val="130000"/>
              </a:lnSpc>
            </a:pPr>
            <a:r>
              <a:rPr lang="pt-BR" altLang="pt-BR" sz="2000"/>
              <a:t>sintomas são similares aos da influenza sazonal.</a:t>
            </a:r>
          </a:p>
          <a:p>
            <a:pPr lvl="1">
              <a:lnSpc>
                <a:spcPct val="130000"/>
              </a:lnSpc>
            </a:pPr>
            <a:r>
              <a:rPr lang="pt-BR" altLang="pt-BR" sz="2000"/>
              <a:t>incluem febre, tosse, dor de garganta,coriza, cefaléia, mialgia e artralgia. Também náuseas, vômitos e diarréia.</a:t>
            </a:r>
          </a:p>
          <a:p>
            <a:pPr lvl="1">
              <a:lnSpc>
                <a:spcPct val="130000"/>
              </a:lnSpc>
            </a:pPr>
            <a:r>
              <a:rPr lang="pt-BR" altLang="pt-BR" sz="2000"/>
              <a:t>em lactentes os sintomas podem restringir-se a febre e prostração, sem outros sinais e sintomas típicos.</a:t>
            </a:r>
          </a:p>
          <a:p>
            <a:pPr lvl="1">
              <a:lnSpc>
                <a:spcPct val="130000"/>
              </a:lnSpc>
            </a:pPr>
            <a:r>
              <a:rPr lang="pt-BR" altLang="pt-BR" sz="2000"/>
              <a:t>Em grávidas há risco maior de complicações, incluindo abortamento espontâneo e parto prematuro.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3063"/>
            <a:ext cx="8642350" cy="611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3419475" y="6461125"/>
            <a:ext cx="6462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pt-BR" sz="1000"/>
              <a:t>INFECÇÃO HUMANA PELO VÍRUS INFLUENZA A (H1N1) NOVO SUBTIPO VIRAL</a:t>
            </a:r>
          </a:p>
          <a:p>
            <a:r>
              <a:rPr lang="pt-BR" altLang="pt-BR" sz="1000"/>
              <a:t>NORMA TÉCNICA – 17/7/2009 CVE - SP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/>
              <a:t>Aspectos gerais da influenza A(H1N1)</a:t>
            </a:r>
          </a:p>
        </p:txBody>
      </p:sp>
      <p:sp>
        <p:nvSpPr>
          <p:cNvPr id="59397" name="CaixaDeTexto 2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pt-BR" altLang="pt-BR"/>
              <a:t>Síndrome gripal: </a:t>
            </a:r>
          </a:p>
          <a:p>
            <a:pPr lvl="1"/>
            <a:r>
              <a:rPr lang="pt-BR" altLang="pt-BR"/>
              <a:t>indivíduo com doença aguda, máxima de 5 d.</a:t>
            </a:r>
          </a:p>
          <a:p>
            <a:pPr lvl="1"/>
            <a:r>
              <a:rPr lang="pt-BR" altLang="pt-BR"/>
              <a:t>febre (ainda que referida).</a:t>
            </a:r>
          </a:p>
          <a:p>
            <a:pPr lvl="1"/>
            <a:r>
              <a:rPr lang="pt-BR" altLang="pt-BR"/>
              <a:t>tosse ou dor de garganta.</a:t>
            </a:r>
          </a:p>
          <a:p>
            <a:pPr lvl="1"/>
            <a:r>
              <a:rPr lang="pt-BR" altLang="pt-BR"/>
              <a:t>cefaléia, artralgia ou mialgia</a:t>
            </a:r>
          </a:p>
          <a:p>
            <a:pPr lvl="1"/>
            <a:r>
              <a:rPr lang="pt-BR" altLang="pt-BR"/>
              <a:t>ausência de outros diagnósticos.</a:t>
            </a:r>
          </a:p>
          <a:p>
            <a:pPr lvl="1">
              <a:buFontTx/>
              <a:buNone/>
            </a:pPr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/>
              <a:t>Aspectos gerais da influenza A(H1N1)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/>
              <a:t>Síndrome Respiratória Aguda Grave (SRAG):</a:t>
            </a:r>
          </a:p>
          <a:p>
            <a:pPr lvl="1"/>
            <a:r>
              <a:rPr lang="pt-BR" altLang="pt-BR"/>
              <a:t>Síndrome gripal com um dos seguintes</a:t>
            </a:r>
          </a:p>
          <a:p>
            <a:pPr lvl="2"/>
            <a:r>
              <a:rPr lang="pt-BR" altLang="pt-BR"/>
              <a:t>Dispnéia</a:t>
            </a:r>
          </a:p>
          <a:p>
            <a:pPr lvl="2"/>
            <a:r>
              <a:rPr lang="pt-BR" altLang="pt-BR"/>
              <a:t>SpO² &lt; 95% em ar ambiente</a:t>
            </a:r>
          </a:p>
          <a:p>
            <a:pPr lvl="2"/>
            <a:r>
              <a:rPr lang="pt-BR" altLang="pt-BR"/>
              <a:t>Desconforto respiratório ou taquipnéia</a:t>
            </a:r>
          </a:p>
          <a:p>
            <a:pPr lvl="2"/>
            <a:r>
              <a:rPr lang="pt-BR" altLang="pt-BR"/>
              <a:t>Piora das condições clínicas de base</a:t>
            </a:r>
          </a:p>
          <a:p>
            <a:pPr lvl="2"/>
            <a:r>
              <a:rPr lang="pt-BR" altLang="pt-BR"/>
              <a:t>hipotensão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/>
              <a:t>Aspectos gerais da influenza A(H1N1)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/>
              <a:t>Alterações laboratoriais</a:t>
            </a:r>
          </a:p>
          <a:p>
            <a:pPr lvl="1"/>
            <a:r>
              <a:rPr lang="pt-BR" altLang="pt-BR"/>
              <a:t>Leucocitose, leucopenia ou neutrofilia</a:t>
            </a:r>
          </a:p>
          <a:p>
            <a:pPr lvl="1"/>
            <a:endParaRPr lang="pt-BR" altLang="pt-BR"/>
          </a:p>
          <a:p>
            <a:r>
              <a:rPr lang="pt-BR" altLang="pt-BR"/>
              <a:t>Alterações radiológicas</a:t>
            </a:r>
          </a:p>
          <a:p>
            <a:pPr lvl="1"/>
            <a:r>
              <a:rPr lang="pt-BR" altLang="pt-BR"/>
              <a:t>Infiltrado intersticial localizado ou difuso</a:t>
            </a:r>
          </a:p>
          <a:p>
            <a:pPr lvl="1"/>
            <a:r>
              <a:rPr lang="pt-BR" altLang="pt-BR"/>
              <a:t>Áreas de condensação</a:t>
            </a:r>
          </a:p>
          <a:p>
            <a:pPr lvl="1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 descr="IMAGE_0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620713"/>
            <a:ext cx="7245350" cy="543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4" descr="IMAGE_0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692150"/>
            <a:ext cx="7175500" cy="53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6" name="Picture 4" descr="IMAGE_0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76250"/>
            <a:ext cx="7489825" cy="561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1" name="Picture 5" descr="IMAGE_0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4" name="Picture 4" descr="IMAGE_0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/>
              <a:t>Aspectos gerais da influenza A(H1N1)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 sz="3600"/>
              <a:t>Diagnóstico laboratorial</a:t>
            </a:r>
          </a:p>
          <a:p>
            <a:pPr lvl="1">
              <a:lnSpc>
                <a:spcPct val="110000"/>
              </a:lnSpc>
            </a:pPr>
            <a:r>
              <a:rPr lang="pt-BR" altLang="pt-BR" sz="2000"/>
              <a:t>amostras de secreções respiratórias devem ser coletadas até o terceiro dia</a:t>
            </a:r>
            <a:r>
              <a:rPr lang="pt-BR" altLang="pt-BR" sz="2000" b="1"/>
              <a:t> </a:t>
            </a:r>
            <a:r>
              <a:rPr lang="pt-BR" altLang="pt-BR" sz="2000"/>
              <a:t>após o início dos sintomas. (Eventualmente até sete dias).</a:t>
            </a:r>
          </a:p>
          <a:p>
            <a:pPr lvl="1">
              <a:lnSpc>
                <a:spcPct val="110000"/>
              </a:lnSpc>
            </a:pPr>
            <a:r>
              <a:rPr lang="pt-BR" altLang="pt-BR" sz="2000"/>
              <a:t>Coleta por </a:t>
            </a:r>
            <a:r>
              <a:rPr lang="pt-BR" altLang="pt-BR" sz="2000" i="1"/>
              <a:t>Swab combinado </a:t>
            </a:r>
            <a:r>
              <a:rPr lang="pt-BR" altLang="pt-BR" sz="2000"/>
              <a:t>de nasofaringe e orofaringe, com </a:t>
            </a:r>
            <a:r>
              <a:rPr lang="pt-BR" altLang="pt-BR" sz="2000" i="1"/>
              <a:t>swab </a:t>
            </a:r>
            <a:r>
              <a:rPr lang="pt-BR" altLang="pt-BR" sz="2000"/>
              <a:t>de </a:t>
            </a:r>
            <a:r>
              <a:rPr lang="pt-BR" altLang="pt-BR" sz="2000" i="1"/>
              <a:t>rayon</a:t>
            </a:r>
            <a:r>
              <a:rPr lang="pt-BR" altLang="pt-BR" sz="2000"/>
              <a:t>.</a:t>
            </a:r>
          </a:p>
          <a:p>
            <a:pPr lvl="1">
              <a:lnSpc>
                <a:spcPct val="110000"/>
              </a:lnSpc>
            </a:pPr>
            <a:r>
              <a:rPr lang="pt-BR" altLang="pt-BR" sz="2000"/>
              <a:t>A técnica de diagnóstico é o RT-PCR em tempo real.</a:t>
            </a:r>
          </a:p>
          <a:p>
            <a:pPr lvl="1">
              <a:lnSpc>
                <a:spcPct val="110000"/>
              </a:lnSpc>
            </a:pPr>
            <a:r>
              <a:rPr lang="pt-BR" altLang="pt-BR" sz="2000"/>
              <a:t>a coleta de amostras deve ser realizada dentro das normas de biossegurança preconizadas.</a:t>
            </a:r>
          </a:p>
          <a:p>
            <a:pPr lvl="1">
              <a:lnSpc>
                <a:spcPct val="110000"/>
              </a:lnSpc>
            </a:pPr>
            <a:r>
              <a:rPr lang="pt-BR" altLang="pt-BR" sz="2000"/>
              <a:t>As amostras coletadas devem ser mantidas em temperatura de 4 a 8ºC e encaminhadas ao laboratório no mesmo dia da coleta.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/>
              <a:t>Aspectos gerais da influenza A(H1N1)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pt-BR" altLang="pt-BR"/>
              <a:t>Tratamento</a:t>
            </a:r>
          </a:p>
          <a:p>
            <a:pPr lvl="1">
              <a:lnSpc>
                <a:spcPct val="140000"/>
              </a:lnSpc>
            </a:pPr>
            <a:r>
              <a:rPr lang="pt-BR" altLang="pt-BR" sz="1800"/>
              <a:t>O Oseltamivir está indicado para a forma grave da doença ou com fatores de risco para complicações.</a:t>
            </a:r>
          </a:p>
          <a:p>
            <a:pPr lvl="1">
              <a:lnSpc>
                <a:spcPct val="140000"/>
              </a:lnSpc>
            </a:pPr>
            <a:r>
              <a:rPr lang="pt-BR" altLang="pt-BR" sz="1800"/>
              <a:t>Oseltamivir durante a gravidez esta indicado e não traz risco potencial para o feto.</a:t>
            </a:r>
          </a:p>
          <a:p>
            <a:pPr lvl="1">
              <a:lnSpc>
                <a:spcPct val="140000"/>
              </a:lnSpc>
            </a:pPr>
            <a:r>
              <a:rPr lang="pt-BR" altLang="pt-BR" sz="1800"/>
              <a:t>A critério médico o Oseltamivir pode ser usado em casos não graves,desde que iniciado nas primeiras 48 h do início dos sintomas.</a:t>
            </a:r>
          </a:p>
          <a:p>
            <a:pPr lvl="1">
              <a:lnSpc>
                <a:spcPct val="140000"/>
              </a:lnSpc>
            </a:pPr>
            <a:r>
              <a:rPr lang="pt-BR" altLang="pt-BR" sz="1800"/>
              <a:t>A utilização do medicamento é mais eficaz em até 48 h</a:t>
            </a:r>
            <a:r>
              <a:rPr lang="pt-BR" altLang="pt-BR" sz="1800" b="1"/>
              <a:t> </a:t>
            </a:r>
            <a:r>
              <a:rPr lang="pt-BR" altLang="pt-BR" sz="1800"/>
              <a:t>a partir da data de início dos sintomas, mas em casos graves e imunossuprimidos pode ser iniciado tardiamente.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4000"/>
              <a:t>Aspectos gerais da influenza A(H1N1)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pt-BR" altLang="pt-BR" sz="2400"/>
              <a:t>Ambiente Hospitalar</a:t>
            </a:r>
          </a:p>
          <a:p>
            <a:pPr lvl="1">
              <a:lnSpc>
                <a:spcPct val="130000"/>
              </a:lnSpc>
            </a:pPr>
            <a:r>
              <a:rPr lang="pt-BR" altLang="pt-BR" sz="1800"/>
              <a:t>isolamento dos casos suspeitos e confirmados em quarto privativo com vedação na porta e boa ventilação.</a:t>
            </a:r>
          </a:p>
          <a:p>
            <a:pPr lvl="1">
              <a:lnSpc>
                <a:spcPct val="130000"/>
              </a:lnSpc>
            </a:pPr>
            <a:r>
              <a:rPr lang="pt-BR" altLang="pt-BR" sz="1800"/>
              <a:t>O quarto deve ter a entrada sinalizada com alerta referindo isolamento e o acesso deve ser restrito aos profissionais envolvidos na assistência do mesmo.</a:t>
            </a:r>
          </a:p>
          <a:p>
            <a:pPr lvl="1">
              <a:lnSpc>
                <a:spcPct val="130000"/>
              </a:lnSpc>
            </a:pPr>
            <a:r>
              <a:rPr lang="pt-BR" altLang="pt-BR" sz="1800"/>
              <a:t>O isolamento deverá ser suspenso nas seguintes situações:</a:t>
            </a:r>
          </a:p>
          <a:p>
            <a:pPr lvl="2">
              <a:lnSpc>
                <a:spcPct val="130000"/>
              </a:lnSpc>
              <a:buFont typeface="Arial" charset="0"/>
              <a:buChar char="–"/>
            </a:pPr>
            <a:r>
              <a:rPr lang="pt-BR" altLang="pt-BR" sz="1600"/>
              <a:t>se for descartado o diagnóstico de Influenza A(H1N1);</a:t>
            </a:r>
          </a:p>
          <a:p>
            <a:pPr lvl="2">
              <a:lnSpc>
                <a:spcPct val="130000"/>
              </a:lnSpc>
              <a:buFont typeface="Arial" charset="0"/>
              <a:buChar char="–"/>
            </a:pPr>
            <a:r>
              <a:rPr lang="pt-BR" altLang="pt-BR" sz="1600"/>
              <a:t>nos casos confirmados de influenza A (H1N1), ao final do 7º dia ou do 14º dia após a data de início dos sintomas, respectivamente para adultos e crianças.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CaixaDeTexto 1"/>
          <p:cNvSpPr txBox="1">
            <a:spLocks noGrp="1" noChangeArrowheads="1"/>
          </p:cNvSpPr>
          <p:nvPr>
            <p:ph type="title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pt-BR" altLang="pt-BR" sz="4000" b="1"/>
              <a:t>Orientações gerais para vacinação</a:t>
            </a:r>
          </a:p>
        </p:txBody>
      </p:sp>
      <p:sp>
        <p:nvSpPr>
          <p:cNvPr id="77829" name="CaixaDeTexto 2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altLang="pt-BR" sz="2400"/>
              <a:t> Contra-indicação: reação alérgica grave após ingestão de ovo</a:t>
            </a:r>
          </a:p>
          <a:p>
            <a:pPr>
              <a:lnSpc>
                <a:spcPct val="90000"/>
              </a:lnSpc>
            </a:pPr>
            <a:r>
              <a:rPr lang="pt-BR" altLang="pt-BR" sz="2400"/>
              <a:t> Dose da vacina: </a:t>
            </a:r>
          </a:p>
          <a:p>
            <a:pPr lvl="1">
              <a:lnSpc>
                <a:spcPct val="90000"/>
              </a:lnSpc>
            </a:pPr>
            <a:r>
              <a:rPr lang="pt-BR" altLang="pt-BR" sz="2000"/>
              <a:t> crianças menores de 3 anos de idade: 0,25 ml</a:t>
            </a:r>
          </a:p>
          <a:p>
            <a:pPr lvl="1">
              <a:lnSpc>
                <a:spcPct val="90000"/>
              </a:lnSpc>
            </a:pPr>
            <a:r>
              <a:rPr lang="pt-BR" altLang="pt-BR" sz="2000"/>
              <a:t> pessoas maiores de 3 anos de idade: 0,5 ml</a:t>
            </a:r>
          </a:p>
          <a:p>
            <a:pPr>
              <a:lnSpc>
                <a:spcPct val="90000"/>
              </a:lnSpc>
            </a:pPr>
            <a:r>
              <a:rPr lang="pt-BR" altLang="pt-BR" sz="2400"/>
              <a:t> Esquema de vacinação: </a:t>
            </a:r>
          </a:p>
          <a:p>
            <a:pPr lvl="1">
              <a:lnSpc>
                <a:spcPct val="90000"/>
              </a:lnSpc>
            </a:pPr>
            <a:r>
              <a:rPr lang="pt-BR" altLang="pt-BR" sz="2000"/>
              <a:t> entre 6 meses a 8 anos de idade: 2 doses com intervalo de 4 semanas (mínimo de 21 dias)</a:t>
            </a:r>
          </a:p>
          <a:p>
            <a:pPr lvl="1">
              <a:lnSpc>
                <a:spcPct val="90000"/>
              </a:lnSpc>
            </a:pPr>
            <a:r>
              <a:rPr lang="pt-BR" altLang="pt-BR" sz="2000"/>
              <a:t> acima de 8 anos de idade: 1 dose apenas</a:t>
            </a:r>
          </a:p>
          <a:p>
            <a:pPr>
              <a:lnSpc>
                <a:spcPct val="90000"/>
              </a:lnSpc>
            </a:pPr>
            <a:r>
              <a:rPr lang="pt-BR" altLang="pt-BR" sz="2400"/>
              <a:t> As pessoas que já tiveram influenza A(H1N1) deverão ser vacinadas. Há relatos na literatura de pessoas que tiveram essa infecção mais de uma vez</a:t>
            </a:r>
            <a:endParaRPr lang="pt-BR" altLang="pt-BR" sz="1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514350" indent="-514350" eaLnBrk="0" hangingPunct="0"/>
            <a:r>
              <a:rPr lang="pt-BR" altLang="pt-BR" sz="4000" b="1"/>
              <a:t>Objetivos da Vacinação contra a</a:t>
            </a:r>
            <a:br>
              <a:rPr lang="pt-BR" altLang="pt-BR" sz="4000" b="1"/>
            </a:br>
            <a:r>
              <a:rPr lang="pt-BR" altLang="pt-BR" sz="4000" b="1"/>
              <a:t> Influenza Pandêmica</a:t>
            </a:r>
          </a:p>
        </p:txBody>
      </p:sp>
      <p:sp>
        <p:nvSpPr>
          <p:cNvPr id="78853" name="Retângulo 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514350" indent="-514350"/>
            <a:r>
              <a:rPr lang="pt-BR" altLang="pt-BR"/>
              <a:t>Diminuir a morbimortalidade associada à pandemia</a:t>
            </a:r>
          </a:p>
          <a:p>
            <a:pPr marL="971550" lvl="1" indent="-514350"/>
            <a:endParaRPr lang="pt-BR" altLang="pt-BR"/>
          </a:p>
          <a:p>
            <a:pPr marL="514350" indent="-514350"/>
            <a:r>
              <a:rPr lang="pt-BR" altLang="pt-BR"/>
              <a:t>A vacinação contra influenza pandêmica não terá como objetivo a contenção  	da doença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2" name="Picture 4" descr="foto (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3779837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3" name="Picture 5" descr="foto (5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476250"/>
            <a:ext cx="3781425" cy="50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4" descr="foto (6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1" name="AutoShape 5" descr="foto.PNG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91144" name="Picture 8" descr="f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33375"/>
            <a:ext cx="4346575" cy="579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145" name="Rectangle 9"/>
          <p:cNvSpPr>
            <a:spLocks noChangeArrowheads="1"/>
          </p:cNvSpPr>
          <p:nvPr/>
        </p:nvSpPr>
        <p:spPr bwMode="auto">
          <a:xfrm>
            <a:off x="5292725" y="5661025"/>
            <a:ext cx="335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/>
              <a:t>http://www.cve.saude.sp.gov.br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2"/>
          <p:cNvSpPr>
            <a:spLocks noGrp="1"/>
          </p:cNvSpPr>
          <p:nvPr>
            <p:ph type="title"/>
          </p:nvPr>
        </p:nvSpPr>
        <p:spPr>
          <a:xfrm>
            <a:off x="468313" y="1989138"/>
            <a:ext cx="8229600" cy="1143000"/>
          </a:xfrm>
        </p:spPr>
        <p:txBody>
          <a:bodyPr/>
          <a:lstStyle/>
          <a:p>
            <a:pPr eaLnBrk="1" hangingPunct="1"/>
            <a:r>
              <a:rPr lang="pt-BR" altLang="pt-BR"/>
              <a:t>OBRIGADO!</a:t>
            </a:r>
          </a:p>
        </p:txBody>
      </p:sp>
      <p:sp>
        <p:nvSpPr>
          <p:cNvPr id="26627" name="Retângulo 3"/>
          <p:cNvSpPr>
            <a:spLocks noChangeArrowheads="1"/>
          </p:cNvSpPr>
          <p:nvPr/>
        </p:nvSpPr>
        <p:spPr bwMode="auto">
          <a:xfrm>
            <a:off x="4284663" y="5481638"/>
            <a:ext cx="45720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t-BR" altLang="pt-BR"/>
              <a:t>infectologiaemgeral.com</a:t>
            </a:r>
          </a:p>
          <a:p>
            <a:pPr algn="r" eaLnBrk="1" hangingPunct="1"/>
            <a:r>
              <a:rPr lang="pt-BR" altLang="pt-BR"/>
              <a:t>/infectologiaemgeral</a:t>
            </a:r>
          </a:p>
          <a:p>
            <a:pPr algn="r" eaLnBrk="1" hangingPunct="1"/>
            <a:r>
              <a:rPr lang="pt-BR" altLang="pt-BR"/>
              <a:t>infectologiaemgeral@gmail.com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038" y="5529263"/>
            <a:ext cx="249237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50" y="5848350"/>
            <a:ext cx="18891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663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763" y="6118225"/>
            <a:ext cx="201612" cy="19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347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orda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  <a:fontScheme name="Borda">
    <a:majorFont>
      <a:latin typeface="Garamond"/>
      <a:ea typeface=""/>
      <a:cs typeface=""/>
    </a:majorFont>
    <a:minorFont>
      <a:latin typeface="Arial"/>
      <a:ea typeface=""/>
      <a:cs typeface="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1045</Words>
  <Application>Microsoft Office PowerPoint</Application>
  <PresentationFormat>Apresentação na tela (4:3)</PresentationFormat>
  <Paragraphs>121</Paragraphs>
  <Slides>32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4" baseType="lpstr">
      <vt:lpstr>Design padrão</vt:lpstr>
      <vt:lpstr>Image</vt:lpstr>
      <vt:lpstr>INFECÇÃO HUMANA PELO VÍRUS INFLUENZA A (H1N1)</vt:lpstr>
      <vt:lpstr>Apresentação do PowerPoint</vt:lpstr>
      <vt:lpstr>Gripe sazonal</vt:lpstr>
      <vt:lpstr>Apresentação do PowerPoint</vt:lpstr>
      <vt:lpstr>Apresentação do PowerPoint</vt:lpstr>
      <vt:lpstr>Histórico da influenza A(H1N1)</vt:lpstr>
      <vt:lpstr>Apresentação do PowerPoint</vt:lpstr>
      <vt:lpstr>Situação epidemiológica da pandemia de 2009</vt:lpstr>
      <vt:lpstr>Apresentação do PowerPoint</vt:lpstr>
      <vt:lpstr>Apresentação do PowerPoint</vt:lpstr>
      <vt:lpstr>Apresentação do PowerPoint</vt:lpstr>
      <vt:lpstr>Aspectos gerais da influenza A(H1N1)</vt:lpstr>
      <vt:lpstr>Aspectos gerais da influenza A(H1N1)</vt:lpstr>
      <vt:lpstr>Aspectos gerais da influenza A(H1N1)</vt:lpstr>
      <vt:lpstr>Apresentação do PowerPoint</vt:lpstr>
      <vt:lpstr>Aspectos gerais da influenza A(H1N1)</vt:lpstr>
      <vt:lpstr>Aspectos gerais da influenza A(H1N1)</vt:lpstr>
      <vt:lpstr>Aspectos gerais da influenza A(H1N1)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Aspectos gerais da influenza A(H1N1)</vt:lpstr>
      <vt:lpstr>Aspectos gerais da influenza A(H1N1)</vt:lpstr>
      <vt:lpstr>Aspectos gerais da influenza A(H1N1)</vt:lpstr>
      <vt:lpstr>Orientações gerais para vacinação</vt:lpstr>
      <vt:lpstr>Objetivos da Vacinação contra a  Influenza Pandêmica</vt:lpstr>
      <vt:lpstr>Apresentação do PowerPoint</vt:lpstr>
      <vt:lpstr>Apresentação do PowerPoint</vt:lpstr>
      <vt:lpstr>Apresentação do PowerPoint</vt:lpstr>
      <vt:lpstr>OBRIGADO!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INFECÇÃO HUMANA PELO VÍRUS INFLUENZA A (H1N1)</dc:title>
  <dc:creator>Dr. José Wilson</dc:creator>
  <cp:lastModifiedBy>Dell</cp:lastModifiedBy>
  <cp:revision>155</cp:revision>
  <dcterms:created xsi:type="dcterms:W3CDTF">2009-07-06T00:13:37Z</dcterms:created>
  <dcterms:modified xsi:type="dcterms:W3CDTF">2016-02-11T18:25:27Z</dcterms:modified>
</cp:coreProperties>
</file>