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4"/>
  </p:notesMasterIdLst>
  <p:handoutMasterIdLst>
    <p:handoutMasterId r:id="rId25"/>
  </p:handoutMasterIdLst>
  <p:sldIdLst>
    <p:sldId id="256" r:id="rId3"/>
    <p:sldId id="457" r:id="rId4"/>
    <p:sldId id="478" r:id="rId5"/>
    <p:sldId id="480" r:id="rId6"/>
    <p:sldId id="453" r:id="rId7"/>
    <p:sldId id="469" r:id="rId8"/>
    <p:sldId id="471" r:id="rId9"/>
    <p:sldId id="481" r:id="rId10"/>
    <p:sldId id="482" r:id="rId11"/>
    <p:sldId id="442" r:id="rId12"/>
    <p:sldId id="479" r:id="rId13"/>
    <p:sldId id="483" r:id="rId14"/>
    <p:sldId id="484" r:id="rId15"/>
    <p:sldId id="459" r:id="rId16"/>
    <p:sldId id="476" r:id="rId17"/>
    <p:sldId id="460" r:id="rId18"/>
    <p:sldId id="473" r:id="rId19"/>
    <p:sldId id="474" r:id="rId20"/>
    <p:sldId id="485" r:id="rId21"/>
    <p:sldId id="451" r:id="rId22"/>
    <p:sldId id="276" r:id="rId23"/>
  </p:sldIdLst>
  <p:sldSz cx="9144000" cy="6858000" type="screen4x3"/>
  <p:notesSz cx="6797675" cy="9926638"/>
  <p:defaultTextStyle>
    <a:defPPr>
      <a:defRPr lang="pt-BR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78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 autoAdjust="0"/>
    <p:restoredTop sz="90935" autoAdjust="0"/>
  </p:normalViewPr>
  <p:slideViewPr>
    <p:cSldViewPr>
      <p:cViewPr>
        <p:scale>
          <a:sx n="80" d="100"/>
          <a:sy n="80" d="100"/>
        </p:scale>
        <p:origin x="-302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90"/>
    </p:cViewPr>
  </p:sorterViewPr>
  <p:notesViewPr>
    <p:cSldViewPr>
      <p:cViewPr varScale="1">
        <p:scale>
          <a:sx n="65" d="100"/>
          <a:sy n="65" d="100"/>
        </p:scale>
        <p:origin x="-3432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ENGUE\atualiza&#231;&#227;o%20dengue%202018\Dengue%20semanal%20e%20incidencia%2027.07.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ENGUE\atualiza&#231;&#227;o%20dengue%202018\Dengue%20semanal%20e%20incidencia%2027.07.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ENGUE\Diagrama%20de%20controle\diagrama%20de%20Controle%20Dengue.%20ESP.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ENGUE\atualiza&#231;&#227;o%20dengue%202018\Dengue%20semanal%20e%20incidencia%2027.07.18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ENGUE\atualiza&#231;&#227;o%20dengue%202018\Dengue%20semanal%20e%20incidencia%2027.07.18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CHIKUNGUNYA\atualiza&#231;&#227;o%20chikv%202018\C&#243;pia%20de%20Atualiza&#231;&#227;o%20chikv%2010.07.18.1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CHIKUNGUNYA\atualiza&#231;&#227;o%20chikv%202018\C&#243;pia%20de%20Atualiza&#231;&#227;o%20chikv%2010.07.18.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HIKUNGUNYA\atualiza&#231;&#227;o%20chikv%202018\C&#243;pia%20de%20Atualiza&#231;&#227;o%20chikv%2010.07.18.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polimanti\AppData\Local\Temp\Atualiza&#231;&#227;o%20chikv%2001.08.18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Zika\Zika%20site.%20plan.m&#227;e.10.07.18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Zika\Zika%20site.%20plan.m&#227;e.10.07.18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Zika\Zika%20site.%20plan.m&#227;e.10.07.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3343318809006"/>
          <c:y val="0.1454368932038835"/>
          <c:w val="0.85879470769789401"/>
          <c:h val="0.64569129809421066"/>
        </c:manualLayout>
      </c:layout>
      <c:lineChart>
        <c:grouping val="standard"/>
        <c:varyColors val="0"/>
        <c:ser>
          <c:idx val="0"/>
          <c:order val="0"/>
          <c:tx>
            <c:strRef>
              <c:f>'grafico notificados SE'!$D$4</c:f>
              <c:strCache>
                <c:ptCount val="1"/>
                <c:pt idx="0">
                  <c:v>2014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'grafico notificados SE'!$E$3:$BE$3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notificados SE'!$E$4:$BE$4</c:f>
              <c:numCache>
                <c:formatCode>General</c:formatCode>
                <c:ptCount val="53"/>
                <c:pt idx="0">
                  <c:v>1177</c:v>
                </c:pt>
                <c:pt idx="1">
                  <c:v>1727</c:v>
                </c:pt>
                <c:pt idx="2">
                  <c:v>2108</c:v>
                </c:pt>
                <c:pt idx="3">
                  <c:v>2489</c:v>
                </c:pt>
                <c:pt idx="4">
                  <c:v>3189</c:v>
                </c:pt>
                <c:pt idx="5">
                  <c:v>3813</c:v>
                </c:pt>
                <c:pt idx="6">
                  <c:v>5449</c:v>
                </c:pt>
                <c:pt idx="7">
                  <c:v>6322</c:v>
                </c:pt>
                <c:pt idx="8">
                  <c:v>6240</c:v>
                </c:pt>
                <c:pt idx="9">
                  <c:v>7501</c:v>
                </c:pt>
                <c:pt idx="10">
                  <c:v>9911</c:v>
                </c:pt>
                <c:pt idx="11">
                  <c:v>13311</c:v>
                </c:pt>
                <c:pt idx="12">
                  <c:v>18715</c:v>
                </c:pt>
                <c:pt idx="13">
                  <c:v>23015</c:v>
                </c:pt>
                <c:pt idx="14">
                  <c:v>30066</c:v>
                </c:pt>
                <c:pt idx="15">
                  <c:v>33021</c:v>
                </c:pt>
                <c:pt idx="16">
                  <c:v>32935</c:v>
                </c:pt>
                <c:pt idx="17">
                  <c:v>29375</c:v>
                </c:pt>
                <c:pt idx="18">
                  <c:v>24515</c:v>
                </c:pt>
                <c:pt idx="19">
                  <c:v>22674</c:v>
                </c:pt>
                <c:pt idx="20">
                  <c:v>16525</c:v>
                </c:pt>
                <c:pt idx="21">
                  <c:v>11989</c:v>
                </c:pt>
                <c:pt idx="22">
                  <c:v>8678</c:v>
                </c:pt>
                <c:pt idx="23">
                  <c:v>6708</c:v>
                </c:pt>
                <c:pt idx="24">
                  <c:v>5370</c:v>
                </c:pt>
                <c:pt idx="25">
                  <c:v>4431</c:v>
                </c:pt>
                <c:pt idx="26">
                  <c:v>3620</c:v>
                </c:pt>
                <c:pt idx="27">
                  <c:v>2786</c:v>
                </c:pt>
                <c:pt idx="28">
                  <c:v>2533</c:v>
                </c:pt>
                <c:pt idx="29">
                  <c:v>2236</c:v>
                </c:pt>
                <c:pt idx="30">
                  <c:v>1925</c:v>
                </c:pt>
                <c:pt idx="31">
                  <c:v>1705</c:v>
                </c:pt>
                <c:pt idx="32">
                  <c:v>1664</c:v>
                </c:pt>
                <c:pt idx="33">
                  <c:v>1646</c:v>
                </c:pt>
                <c:pt idx="34">
                  <c:v>1565</c:v>
                </c:pt>
                <c:pt idx="35">
                  <c:v>1580</c:v>
                </c:pt>
                <c:pt idx="36">
                  <c:v>1662</c:v>
                </c:pt>
                <c:pt idx="37">
                  <c:v>1704</c:v>
                </c:pt>
                <c:pt idx="38">
                  <c:v>1691</c:v>
                </c:pt>
                <c:pt idx="39">
                  <c:v>1759</c:v>
                </c:pt>
                <c:pt idx="40">
                  <c:v>1903</c:v>
                </c:pt>
                <c:pt idx="41">
                  <c:v>2004</c:v>
                </c:pt>
                <c:pt idx="42">
                  <c:v>1865</c:v>
                </c:pt>
                <c:pt idx="43">
                  <c:v>1920</c:v>
                </c:pt>
                <c:pt idx="44">
                  <c:v>2040</c:v>
                </c:pt>
                <c:pt idx="45">
                  <c:v>1995</c:v>
                </c:pt>
                <c:pt idx="46">
                  <c:v>2057</c:v>
                </c:pt>
                <c:pt idx="47">
                  <c:v>2098</c:v>
                </c:pt>
                <c:pt idx="48">
                  <c:v>2354</c:v>
                </c:pt>
                <c:pt idx="49">
                  <c:v>2493</c:v>
                </c:pt>
                <c:pt idx="50">
                  <c:v>2411</c:v>
                </c:pt>
                <c:pt idx="51">
                  <c:v>2652</c:v>
                </c:pt>
                <c:pt idx="52">
                  <c:v>4195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'grafico notificados SE'!$D$5</c:f>
              <c:strCache>
                <c:ptCount val="1"/>
                <c:pt idx="0">
                  <c:v>2015</c:v>
                </c:pt>
              </c:strCache>
            </c:strRef>
          </c:tx>
          <c:spPr>
            <a:ln w="19050" cmpd="sng"/>
          </c:spPr>
          <c:marker>
            <c:symbol val="none"/>
          </c:marker>
          <c:cat>
            <c:numRef>
              <c:f>'grafico notificados SE'!$E$3:$BE$3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notificados SE'!$E$5:$BE$5</c:f>
              <c:numCache>
                <c:formatCode>General</c:formatCode>
                <c:ptCount val="53"/>
                <c:pt idx="0">
                  <c:v>7462</c:v>
                </c:pt>
                <c:pt idx="1">
                  <c:v>10327</c:v>
                </c:pt>
                <c:pt idx="2">
                  <c:v>17460</c:v>
                </c:pt>
                <c:pt idx="3">
                  <c:v>24097</c:v>
                </c:pt>
                <c:pt idx="4">
                  <c:v>31709</c:v>
                </c:pt>
                <c:pt idx="5">
                  <c:v>34996</c:v>
                </c:pt>
                <c:pt idx="6">
                  <c:v>42785</c:v>
                </c:pt>
                <c:pt idx="7">
                  <c:v>54539</c:v>
                </c:pt>
                <c:pt idx="8">
                  <c:v>69083</c:v>
                </c:pt>
                <c:pt idx="9">
                  <c:v>78893</c:v>
                </c:pt>
                <c:pt idx="10">
                  <c:v>83282</c:v>
                </c:pt>
                <c:pt idx="11">
                  <c:v>73660</c:v>
                </c:pt>
                <c:pt idx="12">
                  <c:v>63239</c:v>
                </c:pt>
                <c:pt idx="13">
                  <c:v>71166</c:v>
                </c:pt>
                <c:pt idx="14">
                  <c:v>63294</c:v>
                </c:pt>
                <c:pt idx="15">
                  <c:v>58128</c:v>
                </c:pt>
                <c:pt idx="16">
                  <c:v>51162</c:v>
                </c:pt>
                <c:pt idx="17">
                  <c:v>38820</c:v>
                </c:pt>
                <c:pt idx="18">
                  <c:v>26864</c:v>
                </c:pt>
                <c:pt idx="19">
                  <c:v>19315</c:v>
                </c:pt>
                <c:pt idx="20">
                  <c:v>13458</c:v>
                </c:pt>
                <c:pt idx="21">
                  <c:v>9621</c:v>
                </c:pt>
                <c:pt idx="22">
                  <c:v>7517</c:v>
                </c:pt>
                <c:pt idx="23">
                  <c:v>5753</c:v>
                </c:pt>
                <c:pt idx="24">
                  <c:v>3670</c:v>
                </c:pt>
                <c:pt idx="25">
                  <c:v>2794</c:v>
                </c:pt>
                <c:pt idx="26">
                  <c:v>2009</c:v>
                </c:pt>
                <c:pt idx="27">
                  <c:v>2182</c:v>
                </c:pt>
                <c:pt idx="28">
                  <c:v>2129</c:v>
                </c:pt>
                <c:pt idx="29">
                  <c:v>1863</c:v>
                </c:pt>
                <c:pt idx="30">
                  <c:v>1617</c:v>
                </c:pt>
                <c:pt idx="31">
                  <c:v>1757</c:v>
                </c:pt>
                <c:pt idx="32">
                  <c:v>1492</c:v>
                </c:pt>
                <c:pt idx="33">
                  <c:v>1319</c:v>
                </c:pt>
                <c:pt idx="34">
                  <c:v>1397</c:v>
                </c:pt>
                <c:pt idx="35">
                  <c:v>1236</c:v>
                </c:pt>
                <c:pt idx="36">
                  <c:v>1794</c:v>
                </c:pt>
                <c:pt idx="37">
                  <c:v>1980</c:v>
                </c:pt>
                <c:pt idx="38">
                  <c:v>2053</c:v>
                </c:pt>
                <c:pt idx="39">
                  <c:v>2137</c:v>
                </c:pt>
                <c:pt idx="40">
                  <c:v>2375</c:v>
                </c:pt>
                <c:pt idx="41">
                  <c:v>2438</c:v>
                </c:pt>
                <c:pt idx="42">
                  <c:v>2246</c:v>
                </c:pt>
                <c:pt idx="43">
                  <c:v>2740</c:v>
                </c:pt>
                <c:pt idx="44">
                  <c:v>3411</c:v>
                </c:pt>
                <c:pt idx="45">
                  <c:v>3678</c:v>
                </c:pt>
                <c:pt idx="46">
                  <c:v>4400</c:v>
                </c:pt>
                <c:pt idx="47">
                  <c:v>5334</c:v>
                </c:pt>
                <c:pt idx="48">
                  <c:v>6492</c:v>
                </c:pt>
                <c:pt idx="49">
                  <c:v>6688</c:v>
                </c:pt>
                <c:pt idx="50">
                  <c:v>6481</c:v>
                </c:pt>
                <c:pt idx="51">
                  <c:v>9522</c:v>
                </c:pt>
                <c:pt idx="52">
                  <c:v>9522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'grafico notificados SE'!$D$6</c:f>
              <c:strCache>
                <c:ptCount val="1"/>
                <c:pt idx="0">
                  <c:v>2016</c:v>
                </c:pt>
              </c:strCache>
            </c:strRef>
          </c:tx>
          <c:spPr>
            <a:ln w="22225"/>
          </c:spPr>
          <c:marker>
            <c:symbol val="none"/>
          </c:marker>
          <c:cat>
            <c:numRef>
              <c:f>'grafico notificados SE'!$E$3:$BE$3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notificados SE'!$E$6:$BE$6</c:f>
              <c:numCache>
                <c:formatCode>0</c:formatCode>
                <c:ptCount val="53"/>
                <c:pt idx="0">
                  <c:v>12648</c:v>
                </c:pt>
                <c:pt idx="1">
                  <c:v>14402</c:v>
                </c:pt>
                <c:pt idx="2">
                  <c:v>16225</c:v>
                </c:pt>
                <c:pt idx="3">
                  <c:v>18360</c:v>
                </c:pt>
                <c:pt idx="4">
                  <c:v>19372</c:v>
                </c:pt>
                <c:pt idx="5">
                  <c:v>23329</c:v>
                </c:pt>
                <c:pt idx="6">
                  <c:v>25121</c:v>
                </c:pt>
                <c:pt idx="7">
                  <c:v>25364</c:v>
                </c:pt>
                <c:pt idx="8">
                  <c:v>25946</c:v>
                </c:pt>
                <c:pt idx="9">
                  <c:v>24914</c:v>
                </c:pt>
                <c:pt idx="10">
                  <c:v>24314</c:v>
                </c:pt>
                <c:pt idx="11">
                  <c:v>22106</c:v>
                </c:pt>
                <c:pt idx="12">
                  <c:v>22229</c:v>
                </c:pt>
                <c:pt idx="13">
                  <c:v>19376</c:v>
                </c:pt>
                <c:pt idx="14">
                  <c:v>16339</c:v>
                </c:pt>
                <c:pt idx="15">
                  <c:v>13289</c:v>
                </c:pt>
                <c:pt idx="16">
                  <c:v>10021</c:v>
                </c:pt>
                <c:pt idx="17">
                  <c:v>7111</c:v>
                </c:pt>
                <c:pt idx="18">
                  <c:v>5024</c:v>
                </c:pt>
                <c:pt idx="19">
                  <c:v>3538</c:v>
                </c:pt>
                <c:pt idx="20">
                  <c:v>2282</c:v>
                </c:pt>
                <c:pt idx="21">
                  <c:v>1861</c:v>
                </c:pt>
                <c:pt idx="22">
                  <c:v>1140</c:v>
                </c:pt>
                <c:pt idx="23">
                  <c:v>1089</c:v>
                </c:pt>
                <c:pt idx="24">
                  <c:v>861</c:v>
                </c:pt>
                <c:pt idx="25">
                  <c:v>895</c:v>
                </c:pt>
                <c:pt idx="26">
                  <c:v>962</c:v>
                </c:pt>
                <c:pt idx="27">
                  <c:v>893</c:v>
                </c:pt>
                <c:pt idx="28">
                  <c:v>707</c:v>
                </c:pt>
                <c:pt idx="29">
                  <c:v>803</c:v>
                </c:pt>
                <c:pt idx="30">
                  <c:v>833</c:v>
                </c:pt>
                <c:pt idx="31">
                  <c:v>825</c:v>
                </c:pt>
                <c:pt idx="32">
                  <c:v>865</c:v>
                </c:pt>
                <c:pt idx="33">
                  <c:v>888</c:v>
                </c:pt>
                <c:pt idx="34">
                  <c:v>829</c:v>
                </c:pt>
                <c:pt idx="35">
                  <c:v>990</c:v>
                </c:pt>
                <c:pt idx="36">
                  <c:v>1145</c:v>
                </c:pt>
                <c:pt idx="37">
                  <c:v>1003</c:v>
                </c:pt>
                <c:pt idx="38">
                  <c:v>1122</c:v>
                </c:pt>
                <c:pt idx="39">
                  <c:v>1131</c:v>
                </c:pt>
                <c:pt idx="40">
                  <c:v>1445</c:v>
                </c:pt>
                <c:pt idx="41">
                  <c:v>1830</c:v>
                </c:pt>
                <c:pt idx="42">
                  <c:v>1712</c:v>
                </c:pt>
                <c:pt idx="43">
                  <c:v>1870</c:v>
                </c:pt>
                <c:pt idx="44">
                  <c:v>2005</c:v>
                </c:pt>
                <c:pt idx="45">
                  <c:v>2043</c:v>
                </c:pt>
                <c:pt idx="46">
                  <c:v>2162</c:v>
                </c:pt>
                <c:pt idx="47">
                  <c:v>2237</c:v>
                </c:pt>
                <c:pt idx="48">
                  <c:v>2145</c:v>
                </c:pt>
                <c:pt idx="49">
                  <c:v>1949</c:v>
                </c:pt>
                <c:pt idx="50">
                  <c:v>1878</c:v>
                </c:pt>
                <c:pt idx="51">
                  <c:v>2085</c:v>
                </c:pt>
                <c:pt idx="52">
                  <c:v>2085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'grafico notificados SE'!$D$7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 cmpd="sng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lg" len="med"/>
              <a:tailEnd type="none"/>
            </a:ln>
          </c:spPr>
          <c:marker>
            <c:symbol val="none"/>
          </c:marker>
          <c:cat>
            <c:numRef>
              <c:f>'grafico notificados SE'!$E$3:$BE$3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notificados SE'!$E$7:$BE$7</c:f>
              <c:numCache>
                <c:formatCode>0</c:formatCode>
                <c:ptCount val="53"/>
                <c:pt idx="0">
                  <c:v>2334</c:v>
                </c:pt>
                <c:pt idx="1">
                  <c:v>2257</c:v>
                </c:pt>
                <c:pt idx="2">
                  <c:v>2236</c:v>
                </c:pt>
                <c:pt idx="3">
                  <c:v>2549</c:v>
                </c:pt>
                <c:pt idx="4">
                  <c:v>2825</c:v>
                </c:pt>
                <c:pt idx="5">
                  <c:v>2923</c:v>
                </c:pt>
                <c:pt idx="6">
                  <c:v>2936</c:v>
                </c:pt>
                <c:pt idx="7">
                  <c:v>2448</c:v>
                </c:pt>
                <c:pt idx="8">
                  <c:v>2574</c:v>
                </c:pt>
                <c:pt idx="9">
                  <c:v>2699</c:v>
                </c:pt>
                <c:pt idx="10">
                  <c:v>2604</c:v>
                </c:pt>
                <c:pt idx="11">
                  <c:v>2477</c:v>
                </c:pt>
                <c:pt idx="12">
                  <c:v>2200</c:v>
                </c:pt>
                <c:pt idx="13">
                  <c:v>2240</c:v>
                </c:pt>
                <c:pt idx="14">
                  <c:v>1993</c:v>
                </c:pt>
                <c:pt idx="15">
                  <c:v>1855</c:v>
                </c:pt>
                <c:pt idx="16">
                  <c:v>1364</c:v>
                </c:pt>
                <c:pt idx="17">
                  <c:v>1406</c:v>
                </c:pt>
                <c:pt idx="18">
                  <c:v>1358</c:v>
                </c:pt>
                <c:pt idx="19">
                  <c:v>1162</c:v>
                </c:pt>
                <c:pt idx="20">
                  <c:v>1291</c:v>
                </c:pt>
                <c:pt idx="21">
                  <c:v>1155</c:v>
                </c:pt>
                <c:pt idx="22">
                  <c:v>951</c:v>
                </c:pt>
                <c:pt idx="23">
                  <c:v>782</c:v>
                </c:pt>
                <c:pt idx="24">
                  <c:v>825</c:v>
                </c:pt>
                <c:pt idx="25">
                  <c:v>666</c:v>
                </c:pt>
                <c:pt idx="26">
                  <c:v>568</c:v>
                </c:pt>
                <c:pt idx="27">
                  <c:v>587</c:v>
                </c:pt>
                <c:pt idx="28">
                  <c:v>532</c:v>
                </c:pt>
                <c:pt idx="29">
                  <c:v>576</c:v>
                </c:pt>
                <c:pt idx="30">
                  <c:v>619</c:v>
                </c:pt>
                <c:pt idx="31">
                  <c:v>665</c:v>
                </c:pt>
                <c:pt idx="32">
                  <c:v>603</c:v>
                </c:pt>
                <c:pt idx="33">
                  <c:v>805</c:v>
                </c:pt>
                <c:pt idx="34">
                  <c:v>982</c:v>
                </c:pt>
                <c:pt idx="35">
                  <c:v>1066</c:v>
                </c:pt>
                <c:pt idx="36">
                  <c:v>1406</c:v>
                </c:pt>
                <c:pt idx="37">
                  <c:v>1610</c:v>
                </c:pt>
                <c:pt idx="38">
                  <c:v>1615</c:v>
                </c:pt>
                <c:pt idx="39">
                  <c:v>1832</c:v>
                </c:pt>
                <c:pt idx="40">
                  <c:v>1830</c:v>
                </c:pt>
                <c:pt idx="41">
                  <c:v>1915</c:v>
                </c:pt>
                <c:pt idx="42">
                  <c:v>1648</c:v>
                </c:pt>
                <c:pt idx="43">
                  <c:v>1647</c:v>
                </c:pt>
                <c:pt idx="44">
                  <c:v>1741</c:v>
                </c:pt>
                <c:pt idx="45">
                  <c:v>1545</c:v>
                </c:pt>
                <c:pt idx="46">
                  <c:v>1562</c:v>
                </c:pt>
                <c:pt idx="47">
                  <c:v>1749</c:v>
                </c:pt>
                <c:pt idx="48">
                  <c:v>1691</c:v>
                </c:pt>
                <c:pt idx="49">
                  <c:v>1676</c:v>
                </c:pt>
                <c:pt idx="50">
                  <c:v>1329</c:v>
                </c:pt>
                <c:pt idx="51">
                  <c:v>1299</c:v>
                </c:pt>
                <c:pt idx="52">
                  <c:v>1299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'grafico notificados SE'!$D$8</c:f>
              <c:strCache>
                <c:ptCount val="1"/>
                <c:pt idx="0">
                  <c:v>2018</c:v>
                </c:pt>
              </c:strCache>
            </c:strRef>
          </c:tx>
          <c:spPr>
            <a:ln w="53975"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numRef>
              <c:f>'grafico notificados SE'!$E$3:$BE$3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notificados SE'!$E$8:$AG$8</c:f>
              <c:numCache>
                <c:formatCode>0</c:formatCode>
                <c:ptCount val="29"/>
                <c:pt idx="0">
                  <c:v>1722</c:v>
                </c:pt>
                <c:pt idx="1">
                  <c:v>2140</c:v>
                </c:pt>
                <c:pt idx="2">
                  <c:v>2657</c:v>
                </c:pt>
                <c:pt idx="3">
                  <c:v>2416</c:v>
                </c:pt>
                <c:pt idx="4">
                  <c:v>2526</c:v>
                </c:pt>
                <c:pt idx="5">
                  <c:v>2077</c:v>
                </c:pt>
                <c:pt idx="6">
                  <c:v>2094</c:v>
                </c:pt>
                <c:pt idx="7">
                  <c:v>2166</c:v>
                </c:pt>
                <c:pt idx="8">
                  <c:v>2148</c:v>
                </c:pt>
                <c:pt idx="9">
                  <c:v>2110</c:v>
                </c:pt>
                <c:pt idx="10">
                  <c:v>2131</c:v>
                </c:pt>
                <c:pt idx="11">
                  <c:v>2013</c:v>
                </c:pt>
                <c:pt idx="12">
                  <c:v>1829</c:v>
                </c:pt>
                <c:pt idx="13">
                  <c:v>2087</c:v>
                </c:pt>
                <c:pt idx="14">
                  <c:v>2038</c:v>
                </c:pt>
                <c:pt idx="15">
                  <c:v>1854</c:v>
                </c:pt>
                <c:pt idx="16">
                  <c:v>1592</c:v>
                </c:pt>
                <c:pt idx="17">
                  <c:v>1947</c:v>
                </c:pt>
                <c:pt idx="18">
                  <c:v>1770</c:v>
                </c:pt>
                <c:pt idx="19">
                  <c:v>1489</c:v>
                </c:pt>
                <c:pt idx="20">
                  <c:v>1175</c:v>
                </c:pt>
                <c:pt idx="21">
                  <c:v>994</c:v>
                </c:pt>
                <c:pt idx="22">
                  <c:v>1006</c:v>
                </c:pt>
                <c:pt idx="23">
                  <c:v>1114</c:v>
                </c:pt>
                <c:pt idx="24">
                  <c:v>994</c:v>
                </c:pt>
                <c:pt idx="25">
                  <c:v>895</c:v>
                </c:pt>
                <c:pt idx="26">
                  <c:v>715</c:v>
                </c:pt>
                <c:pt idx="27">
                  <c:v>490</c:v>
                </c:pt>
                <c:pt idx="28">
                  <c:v>426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14368"/>
        <c:axId val="27516288"/>
      </c:lineChart>
      <c:catAx>
        <c:axId val="27514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semana epidemiológica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516288"/>
        <c:crossesAt val="10"/>
        <c:auto val="1"/>
        <c:lblAlgn val="ctr"/>
        <c:lblOffset val="100"/>
        <c:noMultiLvlLbl val="0"/>
      </c:catAx>
      <c:valAx>
        <c:axId val="27516288"/>
        <c:scaling>
          <c:logBase val="10"/>
          <c:orientation val="minMax"/>
          <c:min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51436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3343318809006"/>
          <c:y val="0.14537935994246676"/>
          <c:w val="0.85879470769789401"/>
          <c:h val="0.62502517080186981"/>
        </c:manualLayout>
      </c:layout>
      <c:lineChart>
        <c:grouping val="standard"/>
        <c:varyColors val="0"/>
        <c:ser>
          <c:idx val="0"/>
          <c:order val="0"/>
          <c:tx>
            <c:strRef>
              <c:f>'grafico conf. SE'!$A$3</c:f>
              <c:strCache>
                <c:ptCount val="1"/>
                <c:pt idx="0">
                  <c:v>2014</c:v>
                </c:pt>
              </c:strCache>
            </c:strRef>
          </c:tx>
          <c:spPr>
            <a:ln w="22225"/>
          </c:spPr>
          <c:marker>
            <c:symbol val="none"/>
          </c:marker>
          <c:cat>
            <c:numRef>
              <c:f>'grafico conf. SE'!$B$2:$BB$2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conf. SE'!$B$3:$BB$3</c:f>
              <c:numCache>
                <c:formatCode>General</c:formatCode>
                <c:ptCount val="53"/>
                <c:pt idx="0">
                  <c:v>215</c:v>
                </c:pt>
                <c:pt idx="1">
                  <c:v>382</c:v>
                </c:pt>
                <c:pt idx="2">
                  <c:v>542</c:v>
                </c:pt>
                <c:pt idx="3">
                  <c:v>773</c:v>
                </c:pt>
                <c:pt idx="4">
                  <c:v>1188</c:v>
                </c:pt>
                <c:pt idx="5">
                  <c:v>1683</c:v>
                </c:pt>
                <c:pt idx="6">
                  <c:v>2841</c:v>
                </c:pt>
                <c:pt idx="7">
                  <c:v>3512</c:v>
                </c:pt>
                <c:pt idx="8">
                  <c:v>3523</c:v>
                </c:pt>
                <c:pt idx="9">
                  <c:v>4437</c:v>
                </c:pt>
                <c:pt idx="10">
                  <c:v>5829</c:v>
                </c:pt>
                <c:pt idx="11">
                  <c:v>8200</c:v>
                </c:pt>
                <c:pt idx="12">
                  <c:v>11937</c:v>
                </c:pt>
                <c:pt idx="13">
                  <c:v>14502</c:v>
                </c:pt>
                <c:pt idx="14">
                  <c:v>18224</c:v>
                </c:pt>
                <c:pt idx="15">
                  <c:v>21475</c:v>
                </c:pt>
                <c:pt idx="16">
                  <c:v>20217</c:v>
                </c:pt>
                <c:pt idx="17">
                  <c:v>17936</c:v>
                </c:pt>
                <c:pt idx="18">
                  <c:v>14354</c:v>
                </c:pt>
                <c:pt idx="19">
                  <c:v>13392</c:v>
                </c:pt>
                <c:pt idx="20">
                  <c:v>9405</c:v>
                </c:pt>
                <c:pt idx="21">
                  <c:v>6876</c:v>
                </c:pt>
                <c:pt idx="22">
                  <c:v>4302</c:v>
                </c:pt>
                <c:pt idx="23">
                  <c:v>3147</c:v>
                </c:pt>
                <c:pt idx="24">
                  <c:v>2610</c:v>
                </c:pt>
                <c:pt idx="25">
                  <c:v>1880</c:v>
                </c:pt>
                <c:pt idx="26">
                  <c:v>1231</c:v>
                </c:pt>
                <c:pt idx="27">
                  <c:v>931</c:v>
                </c:pt>
                <c:pt idx="28">
                  <c:v>649</c:v>
                </c:pt>
                <c:pt idx="29">
                  <c:v>571</c:v>
                </c:pt>
                <c:pt idx="30">
                  <c:v>403</c:v>
                </c:pt>
                <c:pt idx="31">
                  <c:v>276</c:v>
                </c:pt>
                <c:pt idx="32">
                  <c:v>235</c:v>
                </c:pt>
                <c:pt idx="33">
                  <c:v>206</c:v>
                </c:pt>
                <c:pt idx="34">
                  <c:v>239</c:v>
                </c:pt>
                <c:pt idx="35">
                  <c:v>219</c:v>
                </c:pt>
                <c:pt idx="36">
                  <c:v>208</c:v>
                </c:pt>
                <c:pt idx="37">
                  <c:v>265</c:v>
                </c:pt>
                <c:pt idx="38">
                  <c:v>219</c:v>
                </c:pt>
                <c:pt idx="39">
                  <c:v>243</c:v>
                </c:pt>
                <c:pt idx="40">
                  <c:v>267</c:v>
                </c:pt>
                <c:pt idx="41">
                  <c:v>284</c:v>
                </c:pt>
                <c:pt idx="42">
                  <c:v>337</c:v>
                </c:pt>
                <c:pt idx="43">
                  <c:v>385</c:v>
                </c:pt>
                <c:pt idx="44">
                  <c:v>447</c:v>
                </c:pt>
                <c:pt idx="45">
                  <c:v>475</c:v>
                </c:pt>
                <c:pt idx="46">
                  <c:v>636</c:v>
                </c:pt>
                <c:pt idx="47">
                  <c:v>624</c:v>
                </c:pt>
                <c:pt idx="48">
                  <c:v>885</c:v>
                </c:pt>
                <c:pt idx="49">
                  <c:v>1053</c:v>
                </c:pt>
                <c:pt idx="50">
                  <c:v>1084</c:v>
                </c:pt>
                <c:pt idx="51">
                  <c:v>1434</c:v>
                </c:pt>
                <c:pt idx="52">
                  <c:v>2530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'grafico conf. SE'!$A$4</c:f>
              <c:strCache>
                <c:ptCount val="1"/>
                <c:pt idx="0">
                  <c:v>2015</c:v>
                </c:pt>
              </c:strCache>
            </c:strRef>
          </c:tx>
          <c:spPr>
            <a:ln w="22225"/>
          </c:spPr>
          <c:marker>
            <c:symbol val="none"/>
          </c:marker>
          <c:cat>
            <c:numRef>
              <c:f>'grafico conf. SE'!$B$2:$BB$2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conf. SE'!$B$4:$BB$4</c:f>
              <c:numCache>
                <c:formatCode>General</c:formatCode>
                <c:ptCount val="53"/>
                <c:pt idx="0">
                  <c:v>4806</c:v>
                </c:pt>
                <c:pt idx="1">
                  <c:v>7142</c:v>
                </c:pt>
                <c:pt idx="2">
                  <c:v>13031</c:v>
                </c:pt>
                <c:pt idx="3">
                  <c:v>18158</c:v>
                </c:pt>
                <c:pt idx="4">
                  <c:v>24071</c:v>
                </c:pt>
                <c:pt idx="5">
                  <c:v>25509</c:v>
                </c:pt>
                <c:pt idx="6">
                  <c:v>30937</c:v>
                </c:pt>
                <c:pt idx="7">
                  <c:v>38910</c:v>
                </c:pt>
                <c:pt idx="8">
                  <c:v>49671</c:v>
                </c:pt>
                <c:pt idx="9">
                  <c:v>57282</c:v>
                </c:pt>
                <c:pt idx="10">
                  <c:v>59864</c:v>
                </c:pt>
                <c:pt idx="11">
                  <c:v>51443</c:v>
                </c:pt>
                <c:pt idx="12">
                  <c:v>45459</c:v>
                </c:pt>
                <c:pt idx="13">
                  <c:v>51151</c:v>
                </c:pt>
                <c:pt idx="14">
                  <c:v>44829</c:v>
                </c:pt>
                <c:pt idx="15">
                  <c:v>41532</c:v>
                </c:pt>
                <c:pt idx="16">
                  <c:v>36786</c:v>
                </c:pt>
                <c:pt idx="17">
                  <c:v>27362</c:v>
                </c:pt>
                <c:pt idx="18">
                  <c:v>18580</c:v>
                </c:pt>
                <c:pt idx="19">
                  <c:v>12607</c:v>
                </c:pt>
                <c:pt idx="20">
                  <c:v>8704</c:v>
                </c:pt>
                <c:pt idx="21">
                  <c:v>6400</c:v>
                </c:pt>
                <c:pt idx="22">
                  <c:v>4592</c:v>
                </c:pt>
                <c:pt idx="23">
                  <c:v>3679</c:v>
                </c:pt>
                <c:pt idx="24">
                  <c:v>2237</c:v>
                </c:pt>
                <c:pt idx="25">
                  <c:v>1318</c:v>
                </c:pt>
                <c:pt idx="26">
                  <c:v>702</c:v>
                </c:pt>
                <c:pt idx="27">
                  <c:v>735</c:v>
                </c:pt>
                <c:pt idx="28">
                  <c:v>827</c:v>
                </c:pt>
                <c:pt idx="29">
                  <c:v>564</c:v>
                </c:pt>
                <c:pt idx="30">
                  <c:v>436</c:v>
                </c:pt>
                <c:pt idx="31">
                  <c:v>474</c:v>
                </c:pt>
                <c:pt idx="32">
                  <c:v>386</c:v>
                </c:pt>
                <c:pt idx="33">
                  <c:v>310</c:v>
                </c:pt>
                <c:pt idx="34">
                  <c:v>248</c:v>
                </c:pt>
                <c:pt idx="35">
                  <c:v>255</c:v>
                </c:pt>
                <c:pt idx="36">
                  <c:v>287</c:v>
                </c:pt>
                <c:pt idx="37">
                  <c:v>294</c:v>
                </c:pt>
                <c:pt idx="38">
                  <c:v>327</c:v>
                </c:pt>
                <c:pt idx="39">
                  <c:v>313</c:v>
                </c:pt>
                <c:pt idx="40">
                  <c:v>327</c:v>
                </c:pt>
                <c:pt idx="41">
                  <c:v>363</c:v>
                </c:pt>
                <c:pt idx="42">
                  <c:v>410</c:v>
                </c:pt>
                <c:pt idx="43">
                  <c:v>508</c:v>
                </c:pt>
                <c:pt idx="44">
                  <c:v>604</c:v>
                </c:pt>
                <c:pt idx="45">
                  <c:v>729</c:v>
                </c:pt>
                <c:pt idx="46">
                  <c:v>905</c:v>
                </c:pt>
                <c:pt idx="47">
                  <c:v>1108</c:v>
                </c:pt>
                <c:pt idx="48">
                  <c:v>1488</c:v>
                </c:pt>
                <c:pt idx="49">
                  <c:v>1734</c:v>
                </c:pt>
                <c:pt idx="50">
                  <c:v>2140</c:v>
                </c:pt>
                <c:pt idx="51">
                  <c:v>3855</c:v>
                </c:pt>
                <c:pt idx="52">
                  <c:v>3855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'grafico conf. SE'!$A$5</c:f>
              <c:strCache>
                <c:ptCount val="1"/>
                <c:pt idx="0">
                  <c:v>2016</c:v>
                </c:pt>
              </c:strCache>
            </c:strRef>
          </c:tx>
          <c:spPr>
            <a:ln w="22225"/>
          </c:spPr>
          <c:marker>
            <c:symbol val="none"/>
          </c:marker>
          <c:cat>
            <c:numRef>
              <c:f>'grafico conf. SE'!$B$2:$BB$2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conf. SE'!$B$5:$BB$5</c:f>
              <c:numCache>
                <c:formatCode>0</c:formatCode>
                <c:ptCount val="53"/>
                <c:pt idx="0">
                  <c:v>5257</c:v>
                </c:pt>
                <c:pt idx="1">
                  <c:v>6434</c:v>
                </c:pt>
                <c:pt idx="2">
                  <c:v>7714</c:v>
                </c:pt>
                <c:pt idx="3">
                  <c:v>9408</c:v>
                </c:pt>
                <c:pt idx="4">
                  <c:v>9651</c:v>
                </c:pt>
                <c:pt idx="5">
                  <c:v>11564</c:v>
                </c:pt>
                <c:pt idx="6">
                  <c:v>11826</c:v>
                </c:pt>
                <c:pt idx="7">
                  <c:v>11233</c:v>
                </c:pt>
                <c:pt idx="8">
                  <c:v>10985</c:v>
                </c:pt>
                <c:pt idx="9">
                  <c:v>10344</c:v>
                </c:pt>
                <c:pt idx="10">
                  <c:v>10377</c:v>
                </c:pt>
                <c:pt idx="11">
                  <c:v>9624</c:v>
                </c:pt>
                <c:pt idx="12">
                  <c:v>9420</c:v>
                </c:pt>
                <c:pt idx="13">
                  <c:v>8536</c:v>
                </c:pt>
                <c:pt idx="14">
                  <c:v>7362</c:v>
                </c:pt>
                <c:pt idx="15">
                  <c:v>6349</c:v>
                </c:pt>
                <c:pt idx="16">
                  <c:v>4990</c:v>
                </c:pt>
                <c:pt idx="17">
                  <c:v>3117</c:v>
                </c:pt>
                <c:pt idx="18">
                  <c:v>1958</c:v>
                </c:pt>
                <c:pt idx="19">
                  <c:v>1486</c:v>
                </c:pt>
                <c:pt idx="20">
                  <c:v>957</c:v>
                </c:pt>
                <c:pt idx="21">
                  <c:v>609</c:v>
                </c:pt>
                <c:pt idx="22">
                  <c:v>365</c:v>
                </c:pt>
                <c:pt idx="23">
                  <c:v>307</c:v>
                </c:pt>
                <c:pt idx="24">
                  <c:v>246</c:v>
                </c:pt>
                <c:pt idx="25">
                  <c:v>206</c:v>
                </c:pt>
                <c:pt idx="26">
                  <c:v>140</c:v>
                </c:pt>
                <c:pt idx="27">
                  <c:v>151</c:v>
                </c:pt>
                <c:pt idx="28">
                  <c:v>108</c:v>
                </c:pt>
                <c:pt idx="29">
                  <c:v>105</c:v>
                </c:pt>
                <c:pt idx="30">
                  <c:v>91</c:v>
                </c:pt>
                <c:pt idx="31">
                  <c:v>88</c:v>
                </c:pt>
                <c:pt idx="32">
                  <c:v>68</c:v>
                </c:pt>
                <c:pt idx="33">
                  <c:v>82</c:v>
                </c:pt>
                <c:pt idx="34">
                  <c:v>64</c:v>
                </c:pt>
                <c:pt idx="35">
                  <c:v>61</c:v>
                </c:pt>
                <c:pt idx="36">
                  <c:v>67</c:v>
                </c:pt>
                <c:pt idx="37">
                  <c:v>62</c:v>
                </c:pt>
                <c:pt idx="38">
                  <c:v>79</c:v>
                </c:pt>
                <c:pt idx="39">
                  <c:v>67</c:v>
                </c:pt>
                <c:pt idx="40">
                  <c:v>91</c:v>
                </c:pt>
                <c:pt idx="41">
                  <c:v>121</c:v>
                </c:pt>
                <c:pt idx="42">
                  <c:v>88</c:v>
                </c:pt>
                <c:pt idx="43">
                  <c:v>117</c:v>
                </c:pt>
                <c:pt idx="44">
                  <c:v>122</c:v>
                </c:pt>
                <c:pt idx="45">
                  <c:v>122</c:v>
                </c:pt>
                <c:pt idx="46">
                  <c:v>127</c:v>
                </c:pt>
                <c:pt idx="47">
                  <c:v>123</c:v>
                </c:pt>
                <c:pt idx="48">
                  <c:v>129</c:v>
                </c:pt>
                <c:pt idx="49">
                  <c:v>99</c:v>
                </c:pt>
                <c:pt idx="50">
                  <c:v>112</c:v>
                </c:pt>
                <c:pt idx="51">
                  <c:v>132</c:v>
                </c:pt>
                <c:pt idx="52">
                  <c:v>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'grafico conf. SE'!$A$6</c:f>
              <c:strCache>
                <c:ptCount val="1"/>
                <c:pt idx="0">
                  <c:v>2017</c:v>
                </c:pt>
              </c:strCache>
            </c:strRef>
          </c:tx>
          <c:spPr>
            <a:ln w="22225">
              <a:solidFill>
                <a:srgbClr val="7030A0"/>
              </a:solidFill>
              <a:prstDash val="solid"/>
            </a:ln>
          </c:spPr>
          <c:marker>
            <c:symbol val="none"/>
          </c:marker>
          <c:cat>
            <c:numRef>
              <c:f>'grafico conf. SE'!$B$2:$BB$2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conf. SE'!$B$6:$BB$6</c:f>
              <c:numCache>
                <c:formatCode>0</c:formatCode>
                <c:ptCount val="53"/>
                <c:pt idx="0">
                  <c:v>126</c:v>
                </c:pt>
                <c:pt idx="1">
                  <c:v>164</c:v>
                </c:pt>
                <c:pt idx="2">
                  <c:v>134</c:v>
                </c:pt>
                <c:pt idx="3">
                  <c:v>130</c:v>
                </c:pt>
                <c:pt idx="4">
                  <c:v>173</c:v>
                </c:pt>
                <c:pt idx="5">
                  <c:v>174</c:v>
                </c:pt>
                <c:pt idx="6">
                  <c:v>201</c:v>
                </c:pt>
                <c:pt idx="7">
                  <c:v>204</c:v>
                </c:pt>
                <c:pt idx="8">
                  <c:v>165</c:v>
                </c:pt>
                <c:pt idx="9">
                  <c:v>194</c:v>
                </c:pt>
                <c:pt idx="10">
                  <c:v>171</c:v>
                </c:pt>
                <c:pt idx="11">
                  <c:v>196</c:v>
                </c:pt>
                <c:pt idx="12">
                  <c:v>186</c:v>
                </c:pt>
                <c:pt idx="13">
                  <c:v>166</c:v>
                </c:pt>
                <c:pt idx="14">
                  <c:v>171</c:v>
                </c:pt>
                <c:pt idx="15">
                  <c:v>189</c:v>
                </c:pt>
                <c:pt idx="16">
                  <c:v>133</c:v>
                </c:pt>
                <c:pt idx="17">
                  <c:v>124</c:v>
                </c:pt>
                <c:pt idx="18">
                  <c:v>105</c:v>
                </c:pt>
                <c:pt idx="19">
                  <c:v>104</c:v>
                </c:pt>
                <c:pt idx="20">
                  <c:v>84</c:v>
                </c:pt>
                <c:pt idx="21">
                  <c:v>100</c:v>
                </c:pt>
                <c:pt idx="22">
                  <c:v>53</c:v>
                </c:pt>
                <c:pt idx="23">
                  <c:v>59</c:v>
                </c:pt>
                <c:pt idx="24">
                  <c:v>50</c:v>
                </c:pt>
                <c:pt idx="25">
                  <c:v>59</c:v>
                </c:pt>
                <c:pt idx="26">
                  <c:v>50</c:v>
                </c:pt>
                <c:pt idx="27">
                  <c:v>57</c:v>
                </c:pt>
                <c:pt idx="28">
                  <c:v>46</c:v>
                </c:pt>
                <c:pt idx="29">
                  <c:v>43</c:v>
                </c:pt>
                <c:pt idx="30">
                  <c:v>51</c:v>
                </c:pt>
                <c:pt idx="31">
                  <c:v>56</c:v>
                </c:pt>
                <c:pt idx="32">
                  <c:v>49</c:v>
                </c:pt>
                <c:pt idx="33">
                  <c:v>69</c:v>
                </c:pt>
                <c:pt idx="34">
                  <c:v>92</c:v>
                </c:pt>
                <c:pt idx="35">
                  <c:v>89</c:v>
                </c:pt>
                <c:pt idx="36">
                  <c:v>117</c:v>
                </c:pt>
                <c:pt idx="37">
                  <c:v>145</c:v>
                </c:pt>
                <c:pt idx="38">
                  <c:v>132</c:v>
                </c:pt>
                <c:pt idx="39">
                  <c:v>136</c:v>
                </c:pt>
                <c:pt idx="40">
                  <c:v>168</c:v>
                </c:pt>
                <c:pt idx="41">
                  <c:v>139</c:v>
                </c:pt>
                <c:pt idx="42">
                  <c:v>140</c:v>
                </c:pt>
                <c:pt idx="43">
                  <c:v>137</c:v>
                </c:pt>
                <c:pt idx="44">
                  <c:v>161</c:v>
                </c:pt>
                <c:pt idx="45">
                  <c:v>147</c:v>
                </c:pt>
                <c:pt idx="46">
                  <c:v>115</c:v>
                </c:pt>
                <c:pt idx="47">
                  <c:v>149</c:v>
                </c:pt>
                <c:pt idx="48">
                  <c:v>145</c:v>
                </c:pt>
                <c:pt idx="49">
                  <c:v>141</c:v>
                </c:pt>
                <c:pt idx="50">
                  <c:v>113</c:v>
                </c:pt>
                <c:pt idx="51">
                  <c:v>116</c:v>
                </c:pt>
                <c:pt idx="52">
                  <c:v>116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'grafico conf. SE'!$A$7</c:f>
              <c:strCache>
                <c:ptCount val="1"/>
                <c:pt idx="0">
                  <c:v>2018</c:v>
                </c:pt>
              </c:strCache>
            </c:strRef>
          </c:tx>
          <c:spPr>
            <a:ln w="50800">
              <a:solidFill>
                <a:schemeClr val="accent6">
                  <a:lumMod val="50000"/>
                </a:schemeClr>
              </a:solidFill>
              <a:prstDash val="sysDot"/>
            </a:ln>
          </c:spPr>
          <c:marker>
            <c:symbol val="none"/>
          </c:marker>
          <c:cat>
            <c:numRef>
              <c:f>'grafico conf. SE'!$B$2:$BB$2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</c:numCache>
            </c:numRef>
          </c:cat>
          <c:val>
            <c:numRef>
              <c:f>'grafico conf. SE'!$B$7:$AD$7</c:f>
              <c:numCache>
                <c:formatCode>0</c:formatCode>
                <c:ptCount val="29"/>
                <c:pt idx="0">
                  <c:v>158</c:v>
                </c:pt>
                <c:pt idx="1">
                  <c:v>189</c:v>
                </c:pt>
                <c:pt idx="2">
                  <c:v>205</c:v>
                </c:pt>
                <c:pt idx="3">
                  <c:v>216</c:v>
                </c:pt>
                <c:pt idx="4">
                  <c:v>258</c:v>
                </c:pt>
                <c:pt idx="5">
                  <c:v>205</c:v>
                </c:pt>
                <c:pt idx="6">
                  <c:v>251</c:v>
                </c:pt>
                <c:pt idx="7">
                  <c:v>268</c:v>
                </c:pt>
                <c:pt idx="8">
                  <c:v>291</c:v>
                </c:pt>
                <c:pt idx="9">
                  <c:v>356</c:v>
                </c:pt>
                <c:pt idx="10">
                  <c:v>394</c:v>
                </c:pt>
                <c:pt idx="11">
                  <c:v>379</c:v>
                </c:pt>
                <c:pt idx="12">
                  <c:v>367</c:v>
                </c:pt>
                <c:pt idx="13">
                  <c:v>496</c:v>
                </c:pt>
                <c:pt idx="14">
                  <c:v>490</c:v>
                </c:pt>
                <c:pt idx="15">
                  <c:v>508</c:v>
                </c:pt>
                <c:pt idx="16">
                  <c:v>430</c:v>
                </c:pt>
                <c:pt idx="17">
                  <c:v>515</c:v>
                </c:pt>
                <c:pt idx="18">
                  <c:v>507</c:v>
                </c:pt>
                <c:pt idx="19">
                  <c:v>392</c:v>
                </c:pt>
                <c:pt idx="20">
                  <c:v>331</c:v>
                </c:pt>
                <c:pt idx="21">
                  <c:v>224</c:v>
                </c:pt>
                <c:pt idx="22">
                  <c:v>225</c:v>
                </c:pt>
                <c:pt idx="23">
                  <c:v>201</c:v>
                </c:pt>
                <c:pt idx="24">
                  <c:v>153</c:v>
                </c:pt>
                <c:pt idx="25">
                  <c:v>113</c:v>
                </c:pt>
                <c:pt idx="26">
                  <c:v>84</c:v>
                </c:pt>
                <c:pt idx="27">
                  <c:v>41</c:v>
                </c:pt>
                <c:pt idx="28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214144"/>
        <c:axId val="24224512"/>
      </c:lineChart>
      <c:catAx>
        <c:axId val="24214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semana epidemiológica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224512"/>
        <c:crossesAt val="10"/>
        <c:auto val="1"/>
        <c:lblAlgn val="ctr"/>
        <c:lblOffset val="100"/>
        <c:noMultiLvlLbl val="0"/>
      </c:catAx>
      <c:valAx>
        <c:axId val="24224512"/>
        <c:scaling>
          <c:logBase val="10"/>
          <c:orientation val="minMax"/>
          <c:min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214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2283496732026154E-2"/>
          <c:y val="0.8817113148747453"/>
          <c:w val="0.89543300653594771"/>
          <c:h val="6.8816073354908303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'diagr. SP'!$A$14</c:f>
              <c:strCache>
                <c:ptCount val="1"/>
                <c:pt idx="0">
                  <c:v>LI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'diagr. SP'!$B$14:$BB$14</c:f>
              <c:numCache>
                <c:formatCode>0.00</c:formatCode>
                <c:ptCount val="53"/>
                <c:pt idx="0">
                  <c:v>1.0513026935123237</c:v>
                </c:pt>
                <c:pt idx="1">
                  <c:v>1.2947162111977748</c:v>
                </c:pt>
                <c:pt idx="2">
                  <c:v>1.8476959612928641</c:v>
                </c:pt>
                <c:pt idx="3">
                  <c:v>2.358192705167351</c:v>
                </c:pt>
                <c:pt idx="4">
                  <c:v>3.8186240577324426</c:v>
                </c:pt>
                <c:pt idx="5">
                  <c:v>5.1728508467951713</c:v>
                </c:pt>
                <c:pt idx="6">
                  <c:v>7.0750883832112867</c:v>
                </c:pt>
                <c:pt idx="7">
                  <c:v>8.3263113830580906</c:v>
                </c:pt>
                <c:pt idx="8">
                  <c:v>9.3431818183986888</c:v>
                </c:pt>
                <c:pt idx="9">
                  <c:v>9.6584739133490274</c:v>
                </c:pt>
                <c:pt idx="10">
                  <c:v>13.710000277461642</c:v>
                </c:pt>
                <c:pt idx="11">
                  <c:v>17.801684762286683</c:v>
                </c:pt>
                <c:pt idx="12">
                  <c:v>17.968222825421815</c:v>
                </c:pt>
                <c:pt idx="13">
                  <c:v>21.187077295997323</c:v>
                </c:pt>
                <c:pt idx="14">
                  <c:v>19.459202845511555</c:v>
                </c:pt>
                <c:pt idx="15">
                  <c:v>17.840223081857999</c:v>
                </c:pt>
                <c:pt idx="16">
                  <c:v>15.548298529693508</c:v>
                </c:pt>
                <c:pt idx="17">
                  <c:v>12.136751679064389</c:v>
                </c:pt>
                <c:pt idx="18">
                  <c:v>9.0771182471156848</c:v>
                </c:pt>
                <c:pt idx="19">
                  <c:v>6.2699688938834104</c:v>
                </c:pt>
                <c:pt idx="20">
                  <c:v>4.2335386851435377</c:v>
                </c:pt>
                <c:pt idx="21">
                  <c:v>2.3886868176775669</c:v>
                </c:pt>
                <c:pt idx="22">
                  <c:v>1.6171895981748441</c:v>
                </c:pt>
                <c:pt idx="23">
                  <c:v>1.3773058407058487</c:v>
                </c:pt>
                <c:pt idx="24">
                  <c:v>1.0000584664218874</c:v>
                </c:pt>
                <c:pt idx="25">
                  <c:v>0.83758279100674604</c:v>
                </c:pt>
                <c:pt idx="26">
                  <c:v>0.54014387169302369</c:v>
                </c:pt>
                <c:pt idx="27">
                  <c:v>0.43867573275277832</c:v>
                </c:pt>
                <c:pt idx="28">
                  <c:v>0.35428151333750579</c:v>
                </c:pt>
                <c:pt idx="29">
                  <c:v>0.33214317161714868</c:v>
                </c:pt>
                <c:pt idx="30">
                  <c:v>0.28309129210670919</c:v>
                </c:pt>
                <c:pt idx="31">
                  <c:v>0.28148471358843252</c:v>
                </c:pt>
                <c:pt idx="32">
                  <c:v>0.22042905737000196</c:v>
                </c:pt>
                <c:pt idx="33">
                  <c:v>0.19763053436851519</c:v>
                </c:pt>
                <c:pt idx="34">
                  <c:v>0.22525036759886857</c:v>
                </c:pt>
                <c:pt idx="35">
                  <c:v>0.24184468201381021</c:v>
                </c:pt>
                <c:pt idx="36">
                  <c:v>0.24463294337923486</c:v>
                </c:pt>
                <c:pt idx="37">
                  <c:v>0.23729873287305425</c:v>
                </c:pt>
                <c:pt idx="38">
                  <c:v>0.23646092331252422</c:v>
                </c:pt>
                <c:pt idx="39">
                  <c:v>0.19966203243276215</c:v>
                </c:pt>
                <c:pt idx="40">
                  <c:v>0.23571745232648339</c:v>
                </c:pt>
                <c:pt idx="41">
                  <c:v>0.28394695668948561</c:v>
                </c:pt>
                <c:pt idx="42">
                  <c:v>0.30786308470841917</c:v>
                </c:pt>
                <c:pt idx="43">
                  <c:v>0.30069880870494681</c:v>
                </c:pt>
                <c:pt idx="44">
                  <c:v>0.31214997649389276</c:v>
                </c:pt>
                <c:pt idx="45">
                  <c:v>0.35125231387163147</c:v>
                </c:pt>
                <c:pt idx="46">
                  <c:v>0.39204156221381203</c:v>
                </c:pt>
                <c:pt idx="47">
                  <c:v>0.4482049846135055</c:v>
                </c:pt>
                <c:pt idx="48">
                  <c:v>0.53970449808609655</c:v>
                </c:pt>
                <c:pt idx="49">
                  <c:v>0.5416610776334071</c:v>
                </c:pt>
                <c:pt idx="50">
                  <c:v>0.63292924263612438</c:v>
                </c:pt>
                <c:pt idx="51">
                  <c:v>0.55437825392090301</c:v>
                </c:pt>
                <c:pt idx="52">
                  <c:v>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'diagr. SP'!$A$15</c:f>
              <c:strCache>
                <c:ptCount val="1"/>
                <c:pt idx="0">
                  <c:v>M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'diagr. SP'!$B$15:$BB$15</c:f>
              <c:numCache>
                <c:formatCode>0.00</c:formatCode>
                <c:ptCount val="53"/>
                <c:pt idx="0">
                  <c:v>1.84042810416572</c:v>
                </c:pt>
                <c:pt idx="1">
                  <c:v>2.2070072354183736</c:v>
                </c:pt>
                <c:pt idx="2">
                  <c:v>3.0104683450132308</c:v>
                </c:pt>
                <c:pt idx="3">
                  <c:v>4.0599894194215125</c:v>
                </c:pt>
                <c:pt idx="4">
                  <c:v>6.332277869994468</c:v>
                </c:pt>
                <c:pt idx="5">
                  <c:v>8.8179856778035592</c:v>
                </c:pt>
                <c:pt idx="6">
                  <c:v>9.6917496344879659</c:v>
                </c:pt>
                <c:pt idx="7">
                  <c:v>11.996678692638213</c:v>
                </c:pt>
                <c:pt idx="8">
                  <c:v>17.244284064679622</c:v>
                </c:pt>
                <c:pt idx="9">
                  <c:v>19.925835517952461</c:v>
                </c:pt>
                <c:pt idx="10">
                  <c:v>21.690939143093662</c:v>
                </c:pt>
                <c:pt idx="11">
                  <c:v>22.454227197208777</c:v>
                </c:pt>
                <c:pt idx="12">
                  <c:v>23.229206524942214</c:v>
                </c:pt>
                <c:pt idx="13">
                  <c:v>21.680895879223726</c:v>
                </c:pt>
                <c:pt idx="14">
                  <c:v>24.314741829114368</c:v>
                </c:pt>
                <c:pt idx="15">
                  <c:v>23.850240875129842</c:v>
                </c:pt>
                <c:pt idx="16">
                  <c:v>24.346444055766991</c:v>
                </c:pt>
                <c:pt idx="17">
                  <c:v>18.28688464633165</c:v>
                </c:pt>
                <c:pt idx="18">
                  <c:v>15.18737191666413</c:v>
                </c:pt>
                <c:pt idx="19">
                  <c:v>10.874582082489741</c:v>
                </c:pt>
                <c:pt idx="20">
                  <c:v>7.4494107342978904</c:v>
                </c:pt>
                <c:pt idx="21">
                  <c:v>4.9149759654308873</c:v>
                </c:pt>
                <c:pt idx="22">
                  <c:v>2.5873356843462005</c:v>
                </c:pt>
                <c:pt idx="23">
                  <c:v>1.6255008574517023</c:v>
                </c:pt>
                <c:pt idx="24">
                  <c:v>1.4412083653357752</c:v>
                </c:pt>
                <c:pt idx="25">
                  <c:v>0.98926149118866791</c:v>
                </c:pt>
                <c:pt idx="26">
                  <c:v>0.73450699308836187</c:v>
                </c:pt>
                <c:pt idx="27">
                  <c:v>0.61514991203356251</c:v>
                </c:pt>
                <c:pt idx="28">
                  <c:v>0.53229298510659295</c:v>
                </c:pt>
                <c:pt idx="29">
                  <c:v>0.36155749931768577</c:v>
                </c:pt>
                <c:pt idx="30">
                  <c:v>0.3269594614896526</c:v>
                </c:pt>
                <c:pt idx="31">
                  <c:v>0.28603544350097193</c:v>
                </c:pt>
                <c:pt idx="32">
                  <c:v>0.26368892447745851</c:v>
                </c:pt>
                <c:pt idx="33">
                  <c:v>0.25695624180648963</c:v>
                </c:pt>
                <c:pt idx="34">
                  <c:v>0.25938035729523012</c:v>
                </c:pt>
                <c:pt idx="35">
                  <c:v>0.2586140446508447</c:v>
                </c:pt>
                <c:pt idx="36">
                  <c:v>0.2666527037614515</c:v>
                </c:pt>
                <c:pt idx="37">
                  <c:v>0.2908938586488562</c:v>
                </c:pt>
                <c:pt idx="38">
                  <c:v>0.31636281190297505</c:v>
                </c:pt>
                <c:pt idx="39">
                  <c:v>0.26112486061832862</c:v>
                </c:pt>
                <c:pt idx="40">
                  <c:v>0.24857078078090894</c:v>
                </c:pt>
                <c:pt idx="41">
                  <c:v>0.32702384114412947</c:v>
                </c:pt>
                <c:pt idx="42">
                  <c:v>0.32292293164827718</c:v>
                </c:pt>
                <c:pt idx="43">
                  <c:v>0.45344742834331381</c:v>
                </c:pt>
                <c:pt idx="44">
                  <c:v>0.38423703138565013</c:v>
                </c:pt>
                <c:pt idx="45">
                  <c:v>0.42003551257064858</c:v>
                </c:pt>
                <c:pt idx="46">
                  <c:v>0.56313227939253852</c:v>
                </c:pt>
                <c:pt idx="47">
                  <c:v>0.57877484270899782</c:v>
                </c:pt>
                <c:pt idx="48">
                  <c:v>0.5653669312948898</c:v>
                </c:pt>
                <c:pt idx="49">
                  <c:v>0.605955940943534</c:v>
                </c:pt>
                <c:pt idx="50">
                  <c:v>0.67289867928569291</c:v>
                </c:pt>
                <c:pt idx="51">
                  <c:v>0.85587167860056446</c:v>
                </c:pt>
                <c:pt idx="52">
                  <c:v>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'diagr. SP'!$A$16</c:f>
              <c:strCache>
                <c:ptCount val="1"/>
                <c:pt idx="0">
                  <c:v>LS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'diagr. SP'!$B$16:$BB$16</c:f>
              <c:numCache>
                <c:formatCode>0.00</c:formatCode>
                <c:ptCount val="53"/>
                <c:pt idx="0">
                  <c:v>3.6561429066511408</c:v>
                </c:pt>
                <c:pt idx="1">
                  <c:v>5.5066374282475596</c:v>
                </c:pt>
                <c:pt idx="2">
                  <c:v>6.8319691213384814</c:v>
                </c:pt>
                <c:pt idx="3">
                  <c:v>9.0672570774531156</c:v>
                </c:pt>
                <c:pt idx="4">
                  <c:v>11.878745311594551</c:v>
                </c:pt>
                <c:pt idx="5">
                  <c:v>15.502423350278152</c:v>
                </c:pt>
                <c:pt idx="6">
                  <c:v>20.183605375029678</c:v>
                </c:pt>
                <c:pt idx="7">
                  <c:v>24.670903712180866</c:v>
                </c:pt>
                <c:pt idx="8">
                  <c:v>27.939694129114379</c:v>
                </c:pt>
                <c:pt idx="9">
                  <c:v>30.263050680855244</c:v>
                </c:pt>
                <c:pt idx="10">
                  <c:v>32.335935542592132</c:v>
                </c:pt>
                <c:pt idx="11">
                  <c:v>31.59879734040878</c:v>
                </c:pt>
                <c:pt idx="12">
                  <c:v>31.753972301647266</c:v>
                </c:pt>
                <c:pt idx="13">
                  <c:v>35.68465934425744</c:v>
                </c:pt>
                <c:pt idx="14">
                  <c:v>34.675649297571702</c:v>
                </c:pt>
                <c:pt idx="15">
                  <c:v>32.450969400773012</c:v>
                </c:pt>
                <c:pt idx="16">
                  <c:v>28.189528495382412</c:v>
                </c:pt>
                <c:pt idx="17">
                  <c:v>22.551859259138894</c:v>
                </c:pt>
                <c:pt idx="18">
                  <c:v>18.703219854838594</c:v>
                </c:pt>
                <c:pt idx="19">
                  <c:v>13.600177359838099</c:v>
                </c:pt>
                <c:pt idx="20">
                  <c:v>8.4449515726184128</c:v>
                </c:pt>
                <c:pt idx="21">
                  <c:v>5.5029357190683896</c:v>
                </c:pt>
                <c:pt idx="22">
                  <c:v>3.9192420238959906</c:v>
                </c:pt>
                <c:pt idx="23">
                  <c:v>2.8385679383882731</c:v>
                </c:pt>
                <c:pt idx="24">
                  <c:v>2.1078965364100322</c:v>
                </c:pt>
                <c:pt idx="25">
                  <c:v>1.3884185163978402</c:v>
                </c:pt>
                <c:pt idx="26">
                  <c:v>0.87283103872891421</c:v>
                </c:pt>
                <c:pt idx="27">
                  <c:v>0.85183159654721485</c:v>
                </c:pt>
                <c:pt idx="28">
                  <c:v>0.65834246274307162</c:v>
                </c:pt>
                <c:pt idx="29">
                  <c:v>0.4799720090974165</c:v>
                </c:pt>
                <c:pt idx="30">
                  <c:v>0.41526436188746463</c:v>
                </c:pt>
                <c:pt idx="31">
                  <c:v>0.38664356278090845</c:v>
                </c:pt>
                <c:pt idx="32">
                  <c:v>0.33068096327764196</c:v>
                </c:pt>
                <c:pt idx="33">
                  <c:v>0.28381150389908388</c:v>
                </c:pt>
                <c:pt idx="34">
                  <c:v>0.26504414172301355</c:v>
                </c:pt>
                <c:pt idx="35">
                  <c:v>0.26873598990631037</c:v>
                </c:pt>
                <c:pt idx="36">
                  <c:v>0.28016415216539448</c:v>
                </c:pt>
                <c:pt idx="37">
                  <c:v>0.32445721391926752</c:v>
                </c:pt>
                <c:pt idx="38">
                  <c:v>0.3278438029773309</c:v>
                </c:pt>
                <c:pt idx="39">
                  <c:v>0.33993895851653078</c:v>
                </c:pt>
                <c:pt idx="40">
                  <c:v>0.35304524173914043</c:v>
                </c:pt>
                <c:pt idx="41">
                  <c:v>0.48436456555091167</c:v>
                </c:pt>
                <c:pt idx="42">
                  <c:v>0.41831692208962606</c:v>
                </c:pt>
                <c:pt idx="43">
                  <c:v>0.50249260545356433</c:v>
                </c:pt>
                <c:pt idx="44">
                  <c:v>0.61804081872040639</c:v>
                </c:pt>
                <c:pt idx="45">
                  <c:v>0.64984026441165432</c:v>
                </c:pt>
                <c:pt idx="46">
                  <c:v>0.71085290097215736</c:v>
                </c:pt>
                <c:pt idx="47">
                  <c:v>0.68061176123943445</c:v>
                </c:pt>
                <c:pt idx="48">
                  <c:v>0.66910815138906243</c:v>
                </c:pt>
                <c:pt idx="49">
                  <c:v>0.76312295438023936</c:v>
                </c:pt>
                <c:pt idx="50">
                  <c:v>0.87726233109871177</c:v>
                </c:pt>
                <c:pt idx="51">
                  <c:v>1.1692792200944369</c:v>
                </c:pt>
                <c:pt idx="52">
                  <c:v>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'diagr. SP'!$A$20</c:f>
              <c:strCache>
                <c:ptCount val="1"/>
                <c:pt idx="0">
                  <c:v>inc_2018</c:v>
                </c:pt>
              </c:strCache>
            </c:strRef>
          </c:tx>
          <c:spPr>
            <a:ln w="34925">
              <a:prstDash val="sysDash"/>
            </a:ln>
          </c:spPr>
          <c:marker>
            <c:symbol val="none"/>
          </c:marker>
          <c:val>
            <c:numRef>
              <c:f>'diagr. SP'!$B$20:$AE$20</c:f>
              <c:numCache>
                <c:formatCode>0.00</c:formatCode>
                <c:ptCount val="30"/>
                <c:pt idx="0">
                  <c:v>0.50338324544527979</c:v>
                </c:pt>
                <c:pt idx="1">
                  <c:v>0.67413439037605749</c:v>
                </c:pt>
                <c:pt idx="2">
                  <c:v>0.7428783578157212</c:v>
                </c:pt>
                <c:pt idx="3">
                  <c:v>0.69187476907016421</c:v>
                </c:pt>
                <c:pt idx="4">
                  <c:v>0.77835911520393475</c:v>
                </c:pt>
                <c:pt idx="5">
                  <c:v>0.65639401168195066</c:v>
                </c:pt>
                <c:pt idx="6">
                  <c:v>0.7938819465612782</c:v>
                </c:pt>
                <c:pt idx="7">
                  <c:v>0.85819081932741514</c:v>
                </c:pt>
                <c:pt idx="8">
                  <c:v>0.933587428777369</c:v>
                </c:pt>
                <c:pt idx="9">
                  <c:v>1.0400297009420096</c:v>
                </c:pt>
                <c:pt idx="10">
                  <c:v>1.1376017837595969</c:v>
                </c:pt>
                <c:pt idx="11">
                  <c:v>1.0910332896875667</c:v>
                </c:pt>
                <c:pt idx="12">
                  <c:v>1.0777280056669867</c:v>
                </c:pt>
                <c:pt idx="13">
                  <c:v>1.3748793487932751</c:v>
                </c:pt>
                <c:pt idx="14">
                  <c:v>1.3637916121094584</c:v>
                </c:pt>
                <c:pt idx="15">
                  <c:v>1.4391882215594121</c:v>
                </c:pt>
                <c:pt idx="16">
                  <c:v>1.1930404671786805</c:v>
                </c:pt>
                <c:pt idx="17">
                  <c:v>1.4414057688961754</c:v>
                </c:pt>
                <c:pt idx="18">
                  <c:v>1.4613636949270457</c:v>
                </c:pt>
                <c:pt idx="19">
                  <c:v>1.208563298536024</c:v>
                </c:pt>
                <c:pt idx="20">
                  <c:v>1.0799455530037501</c:v>
                </c:pt>
                <c:pt idx="21">
                  <c:v>0.8648434613377054</c:v>
                </c:pt>
                <c:pt idx="22">
                  <c:v>0.90697686073620876</c:v>
                </c:pt>
                <c:pt idx="23">
                  <c:v>0.96463309149205589</c:v>
                </c:pt>
                <c:pt idx="24">
                  <c:v>0.88923648204210215</c:v>
                </c:pt>
                <c:pt idx="25">
                  <c:v>0.9535453548082391</c:v>
                </c:pt>
                <c:pt idx="26">
                  <c:v>0.92693478676707897</c:v>
                </c:pt>
                <c:pt idx="27">
                  <c:v>0.75618364183630127</c:v>
                </c:pt>
                <c:pt idx="28">
                  <c:v>0.73400816846866779</c:v>
                </c:pt>
                <c:pt idx="29">
                  <c:v>0.12196510352198407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10176"/>
        <c:axId val="29016448"/>
      </c:lineChart>
      <c:catAx>
        <c:axId val="29010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9016448"/>
        <c:crosses val="autoZero"/>
        <c:auto val="1"/>
        <c:lblAlgn val="ctr"/>
        <c:lblOffset val="100"/>
        <c:noMultiLvlLbl val="0"/>
      </c:catAx>
      <c:valAx>
        <c:axId val="290164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Incdência</a:t>
                </a:r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crossAx val="290101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[Dengue semanal e incidencia 27.07.18.xlsx]Plan2!Tabela dinâmica1</c:name>
    <c:fmtId val="36"/>
  </c:pivotSource>
  <c:chart>
    <c:autoTitleDeleted val="0"/>
    <c:pivotFmts>
      <c:pivotFmt>
        <c:idx val="0"/>
        <c:marker>
          <c:symbol val="none"/>
        </c:marker>
      </c:pivotFmt>
      <c:pivotFmt>
        <c:idx val="1"/>
        <c:spPr>
          <a:solidFill>
            <a:srgbClr val="FF0000"/>
          </a:solidFill>
          <a:ln>
            <a:solidFill>
              <a:srgbClr val="FF0000"/>
            </a:solidFill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"/>
        <c:marker>
          <c:symbol val="none"/>
        </c:marker>
      </c:pivotFmt>
      <c:pivotFmt>
        <c:idx val="4"/>
      </c:pivotFmt>
      <c:pivotFmt>
        <c:idx val="5"/>
      </c:pivotFmt>
      <c:pivotFmt>
        <c:idx val="6"/>
      </c:pivotFmt>
      <c:pivotFmt>
        <c:idx val="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5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6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dLbl>
          <c:idx val="0"/>
          <c:layout>
            <c:manualLayout>
              <c:x val="3.4333862773591071E-3"/>
              <c:y val="3.5637360272024049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0"/>
        <c:dLbl>
          <c:idx val="0"/>
          <c:layout>
            <c:manualLayout>
              <c:x val="-4.1964226718280491E-17"/>
              <c:y val="-0.2424016777537646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dLbl>
          <c:idx val="0"/>
          <c:layout>
            <c:manualLayout>
              <c:x val="1.1444921316166371E-3"/>
              <c:y val="-1.8229901423240148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dLbl>
          <c:idx val="0"/>
          <c:delete val="1"/>
        </c:dLbl>
      </c:pivotFmt>
      <c:pivotFmt>
        <c:idx val="23"/>
        <c:dLbl>
          <c:idx val="0"/>
          <c:layout>
            <c:manualLayout>
              <c:x val="4.5779685264663809E-3"/>
              <c:y val="-1.2613694868714604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4"/>
        <c:dLbl>
          <c:idx val="0"/>
          <c:layout>
            <c:manualLayout>
              <c:x val="0"/>
              <c:y val="-2.4986328982847236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5"/>
        <c:dLbl>
          <c:idx val="0"/>
          <c:layout>
            <c:manualLayout>
              <c:x val="8.3928453436560982E-17"/>
              <c:y val="-2.3689400307743323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6"/>
        <c:dLbl>
          <c:idx val="0"/>
          <c:layout>
            <c:manualLayout>
              <c:x val="1.1444921316165952E-3"/>
              <c:y val="-1.9248501278385542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7"/>
        <c:dLbl>
          <c:idx val="0"/>
          <c:layout>
            <c:manualLayout>
              <c:x val="0"/>
              <c:y val="-2.0345454968542096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8"/>
        <c:dLbl>
          <c:idx val="0"/>
          <c:layout>
            <c:manualLayout>
              <c:x val="-1.1444921316166371E-3"/>
              <c:y val="-1.8214448810766944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9"/>
        <c:dLbl>
          <c:idx val="0"/>
          <c:layout>
            <c:manualLayout>
              <c:x val="-5.2455283397850614E-18"/>
              <c:y val="3.8049785772252911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5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6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9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2"/>
        <c:dLbl>
          <c:idx val="0"/>
          <c:layout>
            <c:manualLayout>
              <c:x val="0"/>
              <c:y val="8.6816776374155372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5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6"/>
        <c:spPr>
          <a:solidFill>
            <a:schemeClr val="accent3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8"/>
        <c:spPr>
          <a:solidFill>
            <a:srgbClr val="FFC000"/>
          </a:solidFill>
          <a:ln>
            <a:noFill/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9"/>
      </c:pivotFmt>
      <c:pivotFmt>
        <c:idx val="50"/>
      </c:pivotFmt>
      <c:pivotFmt>
        <c:idx val="51"/>
        <c:dLbl>
          <c:idx val="0"/>
          <c:layout>
            <c:manualLayout>
              <c:x val="-1.1444921316165952E-3"/>
              <c:y val="-1.4123687800507653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2"/>
      </c:pivotFmt>
      <c:pivotFmt>
        <c:idx val="53"/>
        <c:dLbl>
          <c:idx val="0"/>
          <c:layout>
            <c:manualLayout>
              <c:x val="3.4334763948497852E-3"/>
              <c:y val="-2.2531726940339522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4"/>
        <c:dLbl>
          <c:idx val="0"/>
          <c:layout>
            <c:manualLayout>
              <c:x val="1.1444921316166371E-3"/>
              <c:y val="2.7943231828454915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5"/>
        <c:dLbl>
          <c:idx val="0"/>
          <c:layout>
            <c:manualLayout>
              <c:x val="2.2889842632330226E-3"/>
              <c:y val="-3.3664152556916516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6"/>
        <c:dLbl>
          <c:idx val="0"/>
          <c:layout>
            <c:manualLayout>
              <c:x val="0"/>
              <c:y val="3.2177793032436272E-4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7"/>
        <c:dLbl>
          <c:idx val="0"/>
          <c:layout>
            <c:manualLayout>
              <c:x val="0"/>
              <c:y val="-2.9761731623389655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8"/>
        <c:dLbl>
          <c:idx val="0"/>
          <c:delete val="1"/>
        </c:dLbl>
      </c:pivotFmt>
      <c:pivotFmt>
        <c:idx val="59"/>
        <c:dLbl>
          <c:idx val="0"/>
          <c:delete val="1"/>
        </c:dLbl>
      </c:pivotFmt>
      <c:pivotFmt>
        <c:idx val="6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4"/>
        <c:spPr>
          <a:solidFill>
            <a:srgbClr val="92D05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5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6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7"/>
        <c:dLbl>
          <c:idx val="0"/>
          <c:layout>
            <c:manualLayout>
              <c:x val="0"/>
              <c:y val="-9.9780245671086971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8"/>
        <c:dLbl>
          <c:idx val="0"/>
          <c:delete val="1"/>
        </c:dLbl>
      </c:pivotFmt>
      <c:pivotFmt>
        <c:idx val="69"/>
        <c:dLbl>
          <c:idx val="0"/>
          <c:delete val="1"/>
        </c:dLbl>
      </c:pivotFmt>
      <c:pivotFmt>
        <c:idx val="70"/>
        <c:dLbl>
          <c:idx val="0"/>
          <c:layout>
            <c:manualLayout>
              <c:x val="2.2792022792022791E-3"/>
              <c:y val="-1.5531511694537141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1"/>
        <c:dLbl>
          <c:idx val="0"/>
          <c:layout>
            <c:manualLayout>
              <c:x val="-3.0698388334612432E-3"/>
              <c:y val="2.3375257785935143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2"/>
        <c:dLbl>
          <c:idx val="0"/>
          <c:layout>
            <c:manualLayout>
              <c:x val="0"/>
              <c:y val="-4.2045649562382015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3"/>
        <c:spPr>
          <a:solidFill>
            <a:srgbClr val="92D05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5"/>
        <c:dLbl>
          <c:idx val="0"/>
          <c:layout>
            <c:manualLayout>
              <c:x val="0"/>
              <c:y val="-9.9780245671086971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6"/>
        <c:dLbl>
          <c:idx val="0"/>
          <c:delete val="1"/>
        </c:dLbl>
      </c:pivotFmt>
      <c:pivotFmt>
        <c:idx val="77"/>
        <c:dLbl>
          <c:idx val="0"/>
          <c:layout>
            <c:manualLayout>
              <c:x val="2.2792022792022791E-3"/>
              <c:y val="-1.5531511694537141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8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9"/>
        <c:dLbl>
          <c:idx val="0"/>
          <c:delete val="1"/>
        </c:dLbl>
      </c:pivotFmt>
      <c:pivotFmt>
        <c:idx val="80"/>
        <c:dLbl>
          <c:idx val="0"/>
          <c:layout>
            <c:manualLayout>
              <c:x val="0"/>
              <c:y val="-4.2045649562382015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1"/>
        <c:dLbl>
          <c:idx val="0"/>
          <c:layout>
            <c:manualLayout>
              <c:x val="-3.0698388334612432E-3"/>
              <c:y val="2.3375257785935143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2"/>
        <c:spPr>
          <a:solidFill>
            <a:srgbClr val="92D05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4"/>
        <c:dLbl>
          <c:idx val="0"/>
          <c:layout>
            <c:manualLayout>
              <c:x val="0"/>
              <c:y val="-9.9780245671086971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5"/>
        <c:dLbl>
          <c:idx val="0"/>
          <c:delete val="1"/>
        </c:dLbl>
      </c:pivotFmt>
      <c:pivotFmt>
        <c:idx val="86"/>
        <c:dLbl>
          <c:idx val="0"/>
          <c:layout>
            <c:manualLayout>
              <c:x val="2.2792022792022791E-3"/>
              <c:y val="-1.5531511694537141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7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8"/>
        <c:dLbl>
          <c:idx val="0"/>
          <c:delete val="1"/>
        </c:dLbl>
      </c:pivotFmt>
      <c:pivotFmt>
        <c:idx val="89"/>
        <c:dLbl>
          <c:idx val="0"/>
          <c:layout>
            <c:manualLayout>
              <c:x val="0"/>
              <c:y val="-4.2045649562382015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0"/>
        <c:dLbl>
          <c:idx val="0"/>
          <c:layout>
            <c:manualLayout>
              <c:x val="-3.0698388334612432E-3"/>
              <c:y val="2.3375257785935143E-3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>
        <c:manualLayout>
          <c:layoutTarget val="inner"/>
          <c:xMode val="edge"/>
          <c:yMode val="edge"/>
          <c:x val="4.9676506611135048E-2"/>
          <c:y val="2.5396823088311864E-2"/>
          <c:w val="0.93171631127980759"/>
          <c:h val="0.676027253318130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Plan2!$B$4</c:f>
              <c:strCache>
                <c:ptCount val="1"/>
                <c:pt idx="0">
                  <c:v>Descartados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Plan2!$A$5:$A$33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Total ESP</c:v>
                </c:pt>
              </c:strCache>
            </c:strRef>
          </c:cat>
          <c:val>
            <c:numRef>
              <c:f>Plan2!$B$5:$B$33</c:f>
              <c:numCache>
                <c:formatCode>0%</c:formatCode>
                <c:ptCount val="29"/>
                <c:pt idx="0">
                  <c:v>0.77936791890280266</c:v>
                </c:pt>
                <c:pt idx="1">
                  <c:v>0.461608359836438</c:v>
                </c:pt>
                <c:pt idx="2">
                  <c:v>0.66204506065857882</c:v>
                </c:pt>
                <c:pt idx="3">
                  <c:v>0.60280373831775702</c:v>
                </c:pt>
                <c:pt idx="4">
                  <c:v>0.77821782178217824</c:v>
                </c:pt>
                <c:pt idx="5">
                  <c:v>0.74025974025974028</c:v>
                </c:pt>
                <c:pt idx="6">
                  <c:v>0.56166697953820166</c:v>
                </c:pt>
                <c:pt idx="7">
                  <c:v>0.85146920703072593</c:v>
                </c:pt>
                <c:pt idx="8">
                  <c:v>0.89552238805970152</c:v>
                </c:pt>
                <c:pt idx="9">
                  <c:v>0.26283367556468173</c:v>
                </c:pt>
                <c:pt idx="10">
                  <c:v>0.81463414634146336</c:v>
                </c:pt>
                <c:pt idx="11">
                  <c:v>1</c:v>
                </c:pt>
                <c:pt idx="12">
                  <c:v>0.56211562115621161</c:v>
                </c:pt>
                <c:pt idx="13">
                  <c:v>0.84692417739628045</c:v>
                </c:pt>
                <c:pt idx="14">
                  <c:v>0.7482785003825555</c:v>
                </c:pt>
                <c:pt idx="15">
                  <c:v>0.70399999999999996</c:v>
                </c:pt>
                <c:pt idx="16">
                  <c:v>0.76364942528735635</c:v>
                </c:pt>
                <c:pt idx="17">
                  <c:v>0.86186186186186187</c:v>
                </c:pt>
                <c:pt idx="18">
                  <c:v>0.85551330798479086</c:v>
                </c:pt>
                <c:pt idx="19">
                  <c:v>0.82777777777777772</c:v>
                </c:pt>
                <c:pt idx="20">
                  <c:v>0.4868189806678383</c:v>
                </c:pt>
                <c:pt idx="21">
                  <c:v>0.79935012185215271</c:v>
                </c:pt>
                <c:pt idx="22">
                  <c:v>0.59041394335511987</c:v>
                </c:pt>
                <c:pt idx="23">
                  <c:v>0.85150078988941547</c:v>
                </c:pt>
                <c:pt idx="24">
                  <c:v>0.60581859669138616</c:v>
                </c:pt>
                <c:pt idx="25">
                  <c:v>0.94041391858085055</c:v>
                </c:pt>
                <c:pt idx="26">
                  <c:v>0.86320965578900311</c:v>
                </c:pt>
                <c:pt idx="27">
                  <c:v>0.90295857988165684</c:v>
                </c:pt>
                <c:pt idx="28">
                  <c:v>0.73453835883742424</c:v>
                </c:pt>
              </c:numCache>
            </c:numRef>
          </c:val>
        </c:ser>
        <c:ser>
          <c:idx val="1"/>
          <c:order val="1"/>
          <c:tx>
            <c:strRef>
              <c:f>Plan2!$C$4</c:f>
              <c:strCache>
                <c:ptCount val="1"/>
                <c:pt idx="0">
                  <c:v>confirmados</c:v>
                </c:pt>
              </c:strCache>
            </c:strRef>
          </c:tx>
          <c:invertIfNegative val="0"/>
          <c:dLbls>
            <c:dLbl>
              <c:idx val="10"/>
              <c:layout>
                <c:manualLayout>
                  <c:x val="0"/>
                  <c:y val="-9.97802456710869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9"/>
              <c:layout>
                <c:manualLayout>
                  <c:x val="2.2792022792022791E-3"/>
                  <c:y val="-1.553151169453714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/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Plan2!$A$5:$A$33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Total ESP</c:v>
                </c:pt>
              </c:strCache>
            </c:strRef>
          </c:cat>
          <c:val>
            <c:numRef>
              <c:f>Plan2!$C$5:$C$33</c:f>
              <c:numCache>
                <c:formatCode>0%</c:formatCode>
                <c:ptCount val="29"/>
                <c:pt idx="0">
                  <c:v>0.10971973762671437</c:v>
                </c:pt>
                <c:pt idx="1">
                  <c:v>0.41662880508859607</c:v>
                </c:pt>
                <c:pt idx="2">
                  <c:v>0.27036395147313691</c:v>
                </c:pt>
                <c:pt idx="3">
                  <c:v>0.2560747663551402</c:v>
                </c:pt>
                <c:pt idx="4">
                  <c:v>0.15049504950495049</c:v>
                </c:pt>
                <c:pt idx="5">
                  <c:v>0.14285714285714285</c:v>
                </c:pt>
                <c:pt idx="6">
                  <c:v>0.30148301107565234</c:v>
                </c:pt>
                <c:pt idx="7">
                  <c:v>5.6084798067892121E-2</c:v>
                </c:pt>
                <c:pt idx="8">
                  <c:v>7.3797678275290213E-2</c:v>
                </c:pt>
                <c:pt idx="9">
                  <c:v>0.52156057494866526</c:v>
                </c:pt>
                <c:pt idx="10">
                  <c:v>1.2195121951219513E-2</c:v>
                </c:pt>
                <c:pt idx="11">
                  <c:v>0</c:v>
                </c:pt>
                <c:pt idx="12">
                  <c:v>0.30996309963099633</c:v>
                </c:pt>
                <c:pt idx="13">
                  <c:v>0.12017167381974249</c:v>
                </c:pt>
                <c:pt idx="14">
                  <c:v>7.6511094108645747E-2</c:v>
                </c:pt>
                <c:pt idx="15">
                  <c:v>3.2000000000000001E-2</c:v>
                </c:pt>
                <c:pt idx="16">
                  <c:v>0.19827586206896552</c:v>
                </c:pt>
                <c:pt idx="17">
                  <c:v>7.0570570570570576E-2</c:v>
                </c:pt>
                <c:pt idx="18">
                  <c:v>7.9847908745247151E-2</c:v>
                </c:pt>
                <c:pt idx="19">
                  <c:v>2.7777777777777776E-2</c:v>
                </c:pt>
                <c:pt idx="20">
                  <c:v>0.38884007029876977</c:v>
                </c:pt>
                <c:pt idx="21">
                  <c:v>3.5743298131600328E-2</c:v>
                </c:pt>
                <c:pt idx="22">
                  <c:v>0.10457516339869281</c:v>
                </c:pt>
                <c:pt idx="23">
                  <c:v>9.3996840442338067E-2</c:v>
                </c:pt>
                <c:pt idx="24">
                  <c:v>0.28712683019585472</c:v>
                </c:pt>
                <c:pt idx="25">
                  <c:v>4.5712986126904706E-2</c:v>
                </c:pt>
                <c:pt idx="26">
                  <c:v>0.11555654894948592</c:v>
                </c:pt>
                <c:pt idx="27">
                  <c:v>5.0887573964497043E-2</c:v>
                </c:pt>
                <c:pt idx="28">
                  <c:v>0.169826435246996</c:v>
                </c:pt>
              </c:numCache>
            </c:numRef>
          </c:val>
        </c:ser>
        <c:ser>
          <c:idx val="2"/>
          <c:order val="2"/>
          <c:tx>
            <c:strRef>
              <c:f>Plan2!$D$4</c:f>
              <c:strCache>
                <c:ptCount val="1"/>
                <c:pt idx="0">
                  <c:v>Investigação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1"/>
              <c:delete val="1"/>
            </c:dLbl>
            <c:dLbl>
              <c:idx val="25"/>
              <c:layout>
                <c:manualLayout>
                  <c:x val="0"/>
                  <c:y val="-4.204564956238201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3.0698388334612432E-3"/>
                  <c:y val="2.33752577859351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/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Plan2!$A$5:$A$33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Total ESP</c:v>
                </c:pt>
              </c:strCache>
            </c:strRef>
          </c:cat>
          <c:val>
            <c:numRef>
              <c:f>Plan2!$D$5:$D$33</c:f>
              <c:numCache>
                <c:formatCode>0%</c:formatCode>
                <c:ptCount val="29"/>
                <c:pt idx="0">
                  <c:v>0.11091234347048301</c:v>
                </c:pt>
                <c:pt idx="1">
                  <c:v>0.12176283507496592</c:v>
                </c:pt>
                <c:pt idx="2">
                  <c:v>6.7590987868284227E-2</c:v>
                </c:pt>
                <c:pt idx="3">
                  <c:v>0.1411214953271028</c:v>
                </c:pt>
                <c:pt idx="4">
                  <c:v>7.1287128712871281E-2</c:v>
                </c:pt>
                <c:pt idx="5">
                  <c:v>0.11688311688311688</c:v>
                </c:pt>
                <c:pt idx="6">
                  <c:v>0.13685000938614605</c:v>
                </c:pt>
                <c:pt idx="7">
                  <c:v>9.2445994901382E-2</c:v>
                </c:pt>
                <c:pt idx="8">
                  <c:v>3.0679933665008291E-2</c:v>
                </c:pt>
                <c:pt idx="9">
                  <c:v>0.21560574948665298</c:v>
                </c:pt>
                <c:pt idx="10">
                  <c:v>0.17317073170731706</c:v>
                </c:pt>
                <c:pt idx="11">
                  <c:v>0</c:v>
                </c:pt>
                <c:pt idx="12">
                  <c:v>0.12792127921279212</c:v>
                </c:pt>
                <c:pt idx="13">
                  <c:v>3.2904148783977114E-2</c:v>
                </c:pt>
                <c:pt idx="14">
                  <c:v>0.17521040550879877</c:v>
                </c:pt>
                <c:pt idx="15">
                  <c:v>0.26400000000000001</c:v>
                </c:pt>
                <c:pt idx="16">
                  <c:v>3.8074712643678163E-2</c:v>
                </c:pt>
                <c:pt idx="17">
                  <c:v>6.7567567567567571E-2</c:v>
                </c:pt>
                <c:pt idx="18">
                  <c:v>6.4638783269961975E-2</c:v>
                </c:pt>
                <c:pt idx="19">
                  <c:v>0.14444444444444443</c:v>
                </c:pt>
                <c:pt idx="20">
                  <c:v>0.12434094903339192</c:v>
                </c:pt>
                <c:pt idx="21">
                  <c:v>0.16490658001624695</c:v>
                </c:pt>
                <c:pt idx="22">
                  <c:v>0.30501089324618735</c:v>
                </c:pt>
                <c:pt idx="23">
                  <c:v>5.4502369668246446E-2</c:v>
                </c:pt>
                <c:pt idx="24">
                  <c:v>0.10705457311275908</c:v>
                </c:pt>
                <c:pt idx="25">
                  <c:v>1.3873095292244713E-2</c:v>
                </c:pt>
                <c:pt idx="26">
                  <c:v>2.1233795261510952E-2</c:v>
                </c:pt>
                <c:pt idx="27">
                  <c:v>4.6153846153846156E-2</c:v>
                </c:pt>
                <c:pt idx="28">
                  <c:v>9.5635205915579752E-2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30793728"/>
        <c:axId val="30795264"/>
      </c:barChart>
      <c:catAx>
        <c:axId val="30793728"/>
        <c:scaling>
          <c:orientation val="minMax"/>
        </c:scaling>
        <c:delete val="0"/>
        <c:axPos val="b"/>
        <c:majorTickMark val="none"/>
        <c:minorTickMark val="none"/>
        <c:tickLblPos val="nextTo"/>
        <c:crossAx val="30795264"/>
        <c:crosses val="autoZero"/>
        <c:auto val="1"/>
        <c:lblAlgn val="ctr"/>
        <c:lblOffset val="100"/>
        <c:noMultiLvlLbl val="0"/>
      </c:catAx>
      <c:valAx>
        <c:axId val="307952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07937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4048116846581661"/>
          <c:y val="0.90283888124540057"/>
          <c:w val="0.32490779493746624"/>
          <c:h val="4.174986838010081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'din. provavel'!$M$6</c:f>
              <c:strCache>
                <c:ptCount val="1"/>
                <c:pt idx="0">
                  <c:v>SE 22-25</c:v>
                </c:pt>
              </c:strCache>
            </c:strRef>
          </c:tx>
          <c:spPr>
            <a:solidFill>
              <a:srgbClr val="FAB4E6"/>
            </a:solidFill>
          </c:spPr>
          <c:invertIfNegative val="0"/>
          <c:cat>
            <c:strRef>
              <c:f>'din. provavel'!$K$8:$K$63</c:f>
              <c:strCache>
                <c:ptCount val="56"/>
                <c:pt idx="1">
                  <c:v>CAPITAL</c:v>
                </c:pt>
                <c:pt idx="3">
                  <c:v>FRANCO DA ROCHA</c:v>
                </c:pt>
                <c:pt idx="5">
                  <c:v>SANTO ANDRÉ</c:v>
                </c:pt>
                <c:pt idx="7">
                  <c:v>MOGI DAS CRUZES</c:v>
                </c:pt>
                <c:pt idx="9">
                  <c:v>OSASCO</c:v>
                </c:pt>
                <c:pt idx="11">
                  <c:v>ARAÇATUBA</c:v>
                </c:pt>
                <c:pt idx="13">
                  <c:v>ARARAQUARA</c:v>
                </c:pt>
                <c:pt idx="15">
                  <c:v>ASSIS</c:v>
                </c:pt>
                <c:pt idx="17">
                  <c:v>BARRETOS</c:v>
                </c:pt>
                <c:pt idx="19">
                  <c:v>MARÍLIA</c:v>
                </c:pt>
                <c:pt idx="21">
                  <c:v>BAURU</c:v>
                </c:pt>
                <c:pt idx="23">
                  <c:v>BOTUCATU</c:v>
                </c:pt>
                <c:pt idx="25">
                  <c:v>CAMPINAS</c:v>
                </c:pt>
                <c:pt idx="27">
                  <c:v>FRANCA</c:v>
                </c:pt>
                <c:pt idx="29">
                  <c:v>PIRACICABA</c:v>
                </c:pt>
                <c:pt idx="31">
                  <c:v>PRESIDENTE PRUDENTE</c:v>
                </c:pt>
                <c:pt idx="33">
                  <c:v>PRESIDENTE VENCESLAU</c:v>
                </c:pt>
                <c:pt idx="35">
                  <c:v>REGISTRO</c:v>
                </c:pt>
                <c:pt idx="37">
                  <c:v>RIBEIRÃO PRETO</c:v>
                </c:pt>
                <c:pt idx="39">
                  <c:v>SÃO JOSÉ DO RIO PRETO</c:v>
                </c:pt>
                <c:pt idx="41">
                  <c:v>SANTOS</c:v>
                </c:pt>
                <c:pt idx="43">
                  <c:v>SÃO JOÃO DA BOA VISTA</c:v>
                </c:pt>
                <c:pt idx="45">
                  <c:v>SÃO JOSÉ DOS CAMPOS</c:v>
                </c:pt>
                <c:pt idx="47">
                  <c:v>CARAGUATATUBA</c:v>
                </c:pt>
                <c:pt idx="49">
                  <c:v>JALES</c:v>
                </c:pt>
                <c:pt idx="51">
                  <c:v>SOROCABA</c:v>
                </c:pt>
                <c:pt idx="53">
                  <c:v>ITAPEVA</c:v>
                </c:pt>
                <c:pt idx="55">
                  <c:v>TAUBATÉ</c:v>
                </c:pt>
              </c:strCache>
            </c:strRef>
          </c:cat>
          <c:val>
            <c:numRef>
              <c:f>'din. provavel'!$M$8:$M$63</c:f>
              <c:numCache>
                <c:formatCode>General</c:formatCode>
                <c:ptCount val="56"/>
                <c:pt idx="0">
                  <c:v>0</c:v>
                </c:pt>
                <c:pt idx="1">
                  <c:v>164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48</c:v>
                </c:pt>
                <c:pt idx="6">
                  <c:v>0</c:v>
                </c:pt>
                <c:pt idx="7">
                  <c:v>40</c:v>
                </c:pt>
                <c:pt idx="8">
                  <c:v>0</c:v>
                </c:pt>
                <c:pt idx="9">
                  <c:v>14</c:v>
                </c:pt>
                <c:pt idx="10">
                  <c:v>0</c:v>
                </c:pt>
                <c:pt idx="11">
                  <c:v>74</c:v>
                </c:pt>
                <c:pt idx="12">
                  <c:v>0</c:v>
                </c:pt>
                <c:pt idx="13">
                  <c:v>183</c:v>
                </c:pt>
                <c:pt idx="14">
                  <c:v>0</c:v>
                </c:pt>
                <c:pt idx="15">
                  <c:v>17</c:v>
                </c:pt>
                <c:pt idx="16">
                  <c:v>0</c:v>
                </c:pt>
                <c:pt idx="17">
                  <c:v>60</c:v>
                </c:pt>
                <c:pt idx="18">
                  <c:v>0</c:v>
                </c:pt>
                <c:pt idx="19">
                  <c:v>9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8</c:v>
                </c:pt>
                <c:pt idx="24">
                  <c:v>0</c:v>
                </c:pt>
                <c:pt idx="25">
                  <c:v>183</c:v>
                </c:pt>
                <c:pt idx="26">
                  <c:v>0</c:v>
                </c:pt>
                <c:pt idx="27">
                  <c:v>63</c:v>
                </c:pt>
                <c:pt idx="28">
                  <c:v>0</c:v>
                </c:pt>
                <c:pt idx="29">
                  <c:v>33</c:v>
                </c:pt>
                <c:pt idx="30">
                  <c:v>0</c:v>
                </c:pt>
                <c:pt idx="31">
                  <c:v>7</c:v>
                </c:pt>
                <c:pt idx="32">
                  <c:v>0</c:v>
                </c:pt>
                <c:pt idx="33">
                  <c:v>7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77</c:v>
                </c:pt>
                <c:pt idx="38">
                  <c:v>0</c:v>
                </c:pt>
                <c:pt idx="39">
                  <c:v>401</c:v>
                </c:pt>
                <c:pt idx="40">
                  <c:v>0</c:v>
                </c:pt>
                <c:pt idx="41">
                  <c:v>37</c:v>
                </c:pt>
                <c:pt idx="42">
                  <c:v>0</c:v>
                </c:pt>
                <c:pt idx="43">
                  <c:v>23</c:v>
                </c:pt>
                <c:pt idx="44">
                  <c:v>0</c:v>
                </c:pt>
                <c:pt idx="45">
                  <c:v>27</c:v>
                </c:pt>
                <c:pt idx="46">
                  <c:v>0</c:v>
                </c:pt>
                <c:pt idx="47">
                  <c:v>11</c:v>
                </c:pt>
                <c:pt idx="48">
                  <c:v>0</c:v>
                </c:pt>
                <c:pt idx="49">
                  <c:v>63</c:v>
                </c:pt>
                <c:pt idx="50">
                  <c:v>0</c:v>
                </c:pt>
                <c:pt idx="51">
                  <c:v>52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18</c:v>
                </c:pt>
              </c:numCache>
            </c:numRef>
          </c:val>
        </c:ser>
        <c:ser>
          <c:idx val="1"/>
          <c:order val="1"/>
          <c:tx>
            <c:strRef>
              <c:f>'din. provavel'!$N$6</c:f>
              <c:strCache>
                <c:ptCount val="1"/>
                <c:pt idx="0">
                  <c:v>SE 26-29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'din. provavel'!$K$8:$K$63</c:f>
              <c:strCache>
                <c:ptCount val="56"/>
                <c:pt idx="1">
                  <c:v>CAPITAL</c:v>
                </c:pt>
                <c:pt idx="3">
                  <c:v>FRANCO DA ROCHA</c:v>
                </c:pt>
                <c:pt idx="5">
                  <c:v>SANTO ANDRÉ</c:v>
                </c:pt>
                <c:pt idx="7">
                  <c:v>MOGI DAS CRUZES</c:v>
                </c:pt>
                <c:pt idx="9">
                  <c:v>OSASCO</c:v>
                </c:pt>
                <c:pt idx="11">
                  <c:v>ARAÇATUBA</c:v>
                </c:pt>
                <c:pt idx="13">
                  <c:v>ARARAQUARA</c:v>
                </c:pt>
                <c:pt idx="15">
                  <c:v>ASSIS</c:v>
                </c:pt>
                <c:pt idx="17">
                  <c:v>BARRETOS</c:v>
                </c:pt>
                <c:pt idx="19">
                  <c:v>MARÍLIA</c:v>
                </c:pt>
                <c:pt idx="21">
                  <c:v>BAURU</c:v>
                </c:pt>
                <c:pt idx="23">
                  <c:v>BOTUCATU</c:v>
                </c:pt>
                <c:pt idx="25">
                  <c:v>CAMPINAS</c:v>
                </c:pt>
                <c:pt idx="27">
                  <c:v>FRANCA</c:v>
                </c:pt>
                <c:pt idx="29">
                  <c:v>PIRACICABA</c:v>
                </c:pt>
                <c:pt idx="31">
                  <c:v>PRESIDENTE PRUDENTE</c:v>
                </c:pt>
                <c:pt idx="33">
                  <c:v>PRESIDENTE VENCESLAU</c:v>
                </c:pt>
                <c:pt idx="35">
                  <c:v>REGISTRO</c:v>
                </c:pt>
                <c:pt idx="37">
                  <c:v>RIBEIRÃO PRETO</c:v>
                </c:pt>
                <c:pt idx="39">
                  <c:v>SÃO JOSÉ DO RIO PRETO</c:v>
                </c:pt>
                <c:pt idx="41">
                  <c:v>SANTOS</c:v>
                </c:pt>
                <c:pt idx="43">
                  <c:v>SÃO JOÃO DA BOA VISTA</c:v>
                </c:pt>
                <c:pt idx="45">
                  <c:v>SÃO JOSÉ DOS CAMPOS</c:v>
                </c:pt>
                <c:pt idx="47">
                  <c:v>CARAGUATATUBA</c:v>
                </c:pt>
                <c:pt idx="49">
                  <c:v>JALES</c:v>
                </c:pt>
                <c:pt idx="51">
                  <c:v>SOROCABA</c:v>
                </c:pt>
                <c:pt idx="53">
                  <c:v>ITAPEVA</c:v>
                </c:pt>
                <c:pt idx="55">
                  <c:v>TAUBATÉ</c:v>
                </c:pt>
              </c:strCache>
            </c:strRef>
          </c:cat>
          <c:val>
            <c:numRef>
              <c:f>'din. provavel'!$N$8:$N$63</c:f>
              <c:numCache>
                <c:formatCode>General</c:formatCode>
                <c:ptCount val="56"/>
                <c:pt idx="0">
                  <c:v>0</c:v>
                </c:pt>
                <c:pt idx="1">
                  <c:v>233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39</c:v>
                </c:pt>
                <c:pt idx="6">
                  <c:v>0</c:v>
                </c:pt>
                <c:pt idx="7">
                  <c:v>34</c:v>
                </c:pt>
                <c:pt idx="8">
                  <c:v>0</c:v>
                </c:pt>
                <c:pt idx="9">
                  <c:v>21</c:v>
                </c:pt>
                <c:pt idx="10">
                  <c:v>0</c:v>
                </c:pt>
                <c:pt idx="11">
                  <c:v>77</c:v>
                </c:pt>
                <c:pt idx="12">
                  <c:v>0</c:v>
                </c:pt>
                <c:pt idx="13">
                  <c:v>122</c:v>
                </c:pt>
                <c:pt idx="14">
                  <c:v>0</c:v>
                </c:pt>
                <c:pt idx="15">
                  <c:v>19</c:v>
                </c:pt>
                <c:pt idx="16">
                  <c:v>0</c:v>
                </c:pt>
                <c:pt idx="17">
                  <c:v>92</c:v>
                </c:pt>
                <c:pt idx="18">
                  <c:v>0</c:v>
                </c:pt>
                <c:pt idx="19">
                  <c:v>13</c:v>
                </c:pt>
                <c:pt idx="20">
                  <c:v>0</c:v>
                </c:pt>
                <c:pt idx="21">
                  <c:v>19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170</c:v>
                </c:pt>
                <c:pt idx="26">
                  <c:v>0</c:v>
                </c:pt>
                <c:pt idx="27">
                  <c:v>25</c:v>
                </c:pt>
                <c:pt idx="28">
                  <c:v>0</c:v>
                </c:pt>
                <c:pt idx="29">
                  <c:v>30</c:v>
                </c:pt>
                <c:pt idx="30">
                  <c:v>0</c:v>
                </c:pt>
                <c:pt idx="31">
                  <c:v>9</c:v>
                </c:pt>
                <c:pt idx="32">
                  <c:v>0</c:v>
                </c:pt>
                <c:pt idx="33">
                  <c:v>5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63</c:v>
                </c:pt>
                <c:pt idx="38">
                  <c:v>0</c:v>
                </c:pt>
                <c:pt idx="39">
                  <c:v>312</c:v>
                </c:pt>
                <c:pt idx="40">
                  <c:v>0</c:v>
                </c:pt>
                <c:pt idx="41">
                  <c:v>41</c:v>
                </c:pt>
                <c:pt idx="42">
                  <c:v>0</c:v>
                </c:pt>
                <c:pt idx="43">
                  <c:v>21</c:v>
                </c:pt>
                <c:pt idx="44">
                  <c:v>0</c:v>
                </c:pt>
                <c:pt idx="45">
                  <c:v>7</c:v>
                </c:pt>
                <c:pt idx="46">
                  <c:v>0</c:v>
                </c:pt>
                <c:pt idx="47">
                  <c:v>15</c:v>
                </c:pt>
                <c:pt idx="48">
                  <c:v>0</c:v>
                </c:pt>
                <c:pt idx="49">
                  <c:v>67</c:v>
                </c:pt>
                <c:pt idx="50">
                  <c:v>0</c:v>
                </c:pt>
                <c:pt idx="51">
                  <c:v>41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9072"/>
        <c:axId val="30820992"/>
      </c:barChart>
      <c:catAx>
        <c:axId val="30819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GVE de residência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30820992"/>
        <c:crosses val="autoZero"/>
        <c:auto val="1"/>
        <c:lblAlgn val="ctr"/>
        <c:lblOffset val="100"/>
        <c:noMultiLvlLbl val="0"/>
      </c:catAx>
      <c:valAx>
        <c:axId val="30820992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N° de casos (</a:t>
                </a:r>
                <a:r>
                  <a:rPr lang="en-US" sz="800"/>
                  <a:t>log base10)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0819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1680053166794406"/>
          <c:y val="0.92048314901080874"/>
          <c:w val="0.15783307542072206"/>
          <c:h val="4.218818716797788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12999273783588"/>
          <c:y val="0.10694654201126691"/>
          <c:w val="0.81259872004357303"/>
          <c:h val="0.6900650245714971"/>
        </c:manualLayout>
      </c:layout>
      <c:lineChart>
        <c:grouping val="standard"/>
        <c:varyColors val="0"/>
        <c:ser>
          <c:idx val="1"/>
          <c:order val="0"/>
          <c:tx>
            <c:strRef>
              <c:f>'graficos SE'!$B$2</c:f>
              <c:strCache>
                <c:ptCount val="1"/>
                <c:pt idx="0">
                  <c:v>2016</c:v>
                </c:pt>
              </c:strCache>
            </c:strRef>
          </c:tx>
          <c:spPr>
            <a:ln w="1905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'graficos SE'!$A$5:$A$56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'graficos SE'!$C$5:$C$56</c:f>
              <c:numCache>
                <c:formatCode>General</c:formatCode>
                <c:ptCount val="52"/>
                <c:pt idx="0">
                  <c:v>230</c:v>
                </c:pt>
                <c:pt idx="1">
                  <c:v>256</c:v>
                </c:pt>
                <c:pt idx="2">
                  <c:v>208</c:v>
                </c:pt>
                <c:pt idx="3">
                  <c:v>240</c:v>
                </c:pt>
                <c:pt idx="4">
                  <c:v>300</c:v>
                </c:pt>
                <c:pt idx="5">
                  <c:v>382</c:v>
                </c:pt>
                <c:pt idx="6">
                  <c:v>386</c:v>
                </c:pt>
                <c:pt idx="7">
                  <c:v>322</c:v>
                </c:pt>
                <c:pt idx="8">
                  <c:v>385</c:v>
                </c:pt>
                <c:pt idx="9">
                  <c:v>344</c:v>
                </c:pt>
                <c:pt idx="10">
                  <c:v>299</c:v>
                </c:pt>
                <c:pt idx="11">
                  <c:v>280</c:v>
                </c:pt>
                <c:pt idx="12">
                  <c:v>248</c:v>
                </c:pt>
                <c:pt idx="13">
                  <c:v>232</c:v>
                </c:pt>
                <c:pt idx="14">
                  <c:v>189</c:v>
                </c:pt>
                <c:pt idx="15">
                  <c:v>146</c:v>
                </c:pt>
                <c:pt idx="16">
                  <c:v>151</c:v>
                </c:pt>
                <c:pt idx="17">
                  <c:v>135</c:v>
                </c:pt>
                <c:pt idx="18">
                  <c:v>104</c:v>
                </c:pt>
                <c:pt idx="19">
                  <c:v>75</c:v>
                </c:pt>
                <c:pt idx="20">
                  <c:v>56</c:v>
                </c:pt>
                <c:pt idx="21">
                  <c:v>67</c:v>
                </c:pt>
                <c:pt idx="22">
                  <c:v>56</c:v>
                </c:pt>
                <c:pt idx="23">
                  <c:v>38</c:v>
                </c:pt>
                <c:pt idx="24">
                  <c:v>52</c:v>
                </c:pt>
                <c:pt idx="25">
                  <c:v>67</c:v>
                </c:pt>
                <c:pt idx="26">
                  <c:v>65</c:v>
                </c:pt>
                <c:pt idx="27">
                  <c:v>48</c:v>
                </c:pt>
                <c:pt idx="28">
                  <c:v>46</c:v>
                </c:pt>
                <c:pt idx="29">
                  <c:v>47</c:v>
                </c:pt>
                <c:pt idx="30">
                  <c:v>49</c:v>
                </c:pt>
                <c:pt idx="31">
                  <c:v>45</c:v>
                </c:pt>
                <c:pt idx="32">
                  <c:v>47</c:v>
                </c:pt>
                <c:pt idx="33">
                  <c:v>26</c:v>
                </c:pt>
                <c:pt idx="34">
                  <c:v>47</c:v>
                </c:pt>
                <c:pt idx="35">
                  <c:v>48</c:v>
                </c:pt>
                <c:pt idx="36">
                  <c:v>39</c:v>
                </c:pt>
                <c:pt idx="37">
                  <c:v>34</c:v>
                </c:pt>
                <c:pt idx="38">
                  <c:v>32</c:v>
                </c:pt>
                <c:pt idx="39">
                  <c:v>51</c:v>
                </c:pt>
                <c:pt idx="40">
                  <c:v>50</c:v>
                </c:pt>
                <c:pt idx="41">
                  <c:v>43</c:v>
                </c:pt>
                <c:pt idx="42">
                  <c:v>39</c:v>
                </c:pt>
                <c:pt idx="43">
                  <c:v>71</c:v>
                </c:pt>
                <c:pt idx="44">
                  <c:v>72</c:v>
                </c:pt>
                <c:pt idx="45">
                  <c:v>64</c:v>
                </c:pt>
                <c:pt idx="46">
                  <c:v>84</c:v>
                </c:pt>
                <c:pt idx="47">
                  <c:v>89</c:v>
                </c:pt>
                <c:pt idx="48">
                  <c:v>99</c:v>
                </c:pt>
                <c:pt idx="49">
                  <c:v>79</c:v>
                </c:pt>
                <c:pt idx="50">
                  <c:v>103</c:v>
                </c:pt>
                <c:pt idx="51">
                  <c:v>104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'graficos SE'!$A$60</c:f>
              <c:strCache>
                <c:ptCount val="1"/>
                <c:pt idx="0">
                  <c:v>2017</c:v>
                </c:pt>
              </c:strCache>
            </c:strRef>
          </c:tx>
          <c:spPr>
            <a:ln w="19050" cap="sq" cmpd="sng">
              <a:solidFill>
                <a:srgbClr val="00642D"/>
              </a:solidFill>
              <a:prstDash val="solid"/>
            </a:ln>
            <a:effectLst/>
          </c:spPr>
          <c:marker>
            <c:symbol val="none"/>
          </c:marker>
          <c:cat>
            <c:numRef>
              <c:f>'graficos SE'!$A$5:$A$56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'graficos SE'!$C$63:$C$114</c:f>
              <c:numCache>
                <c:formatCode>General</c:formatCode>
                <c:ptCount val="52"/>
                <c:pt idx="0">
                  <c:v>154</c:v>
                </c:pt>
                <c:pt idx="1">
                  <c:v>144</c:v>
                </c:pt>
                <c:pt idx="2">
                  <c:v>130</c:v>
                </c:pt>
                <c:pt idx="3">
                  <c:v>140</c:v>
                </c:pt>
                <c:pt idx="4">
                  <c:v>136</c:v>
                </c:pt>
                <c:pt idx="5">
                  <c:v>133</c:v>
                </c:pt>
                <c:pt idx="6">
                  <c:v>93</c:v>
                </c:pt>
                <c:pt idx="7">
                  <c:v>102</c:v>
                </c:pt>
                <c:pt idx="8">
                  <c:v>113</c:v>
                </c:pt>
                <c:pt idx="9">
                  <c:v>99</c:v>
                </c:pt>
                <c:pt idx="10">
                  <c:v>96</c:v>
                </c:pt>
                <c:pt idx="11">
                  <c:v>108</c:v>
                </c:pt>
                <c:pt idx="12">
                  <c:v>93</c:v>
                </c:pt>
                <c:pt idx="13">
                  <c:v>61</c:v>
                </c:pt>
                <c:pt idx="14">
                  <c:v>71</c:v>
                </c:pt>
                <c:pt idx="15">
                  <c:v>82</c:v>
                </c:pt>
                <c:pt idx="16">
                  <c:v>70</c:v>
                </c:pt>
                <c:pt idx="17">
                  <c:v>83</c:v>
                </c:pt>
                <c:pt idx="18">
                  <c:v>64</c:v>
                </c:pt>
                <c:pt idx="19">
                  <c:v>69</c:v>
                </c:pt>
                <c:pt idx="20">
                  <c:v>64</c:v>
                </c:pt>
                <c:pt idx="21">
                  <c:v>48</c:v>
                </c:pt>
                <c:pt idx="22">
                  <c:v>36</c:v>
                </c:pt>
                <c:pt idx="23">
                  <c:v>42</c:v>
                </c:pt>
                <c:pt idx="24">
                  <c:v>45</c:v>
                </c:pt>
                <c:pt idx="25">
                  <c:v>45</c:v>
                </c:pt>
                <c:pt idx="26">
                  <c:v>44</c:v>
                </c:pt>
                <c:pt idx="27">
                  <c:v>63</c:v>
                </c:pt>
                <c:pt idx="28">
                  <c:v>46</c:v>
                </c:pt>
                <c:pt idx="29">
                  <c:v>47</c:v>
                </c:pt>
                <c:pt idx="30">
                  <c:v>64</c:v>
                </c:pt>
                <c:pt idx="31">
                  <c:v>48</c:v>
                </c:pt>
                <c:pt idx="32">
                  <c:v>64</c:v>
                </c:pt>
                <c:pt idx="33">
                  <c:v>59</c:v>
                </c:pt>
                <c:pt idx="34">
                  <c:v>63</c:v>
                </c:pt>
                <c:pt idx="35">
                  <c:v>71</c:v>
                </c:pt>
                <c:pt idx="36">
                  <c:v>95</c:v>
                </c:pt>
                <c:pt idx="37">
                  <c:v>103</c:v>
                </c:pt>
                <c:pt idx="38">
                  <c:v>97</c:v>
                </c:pt>
                <c:pt idx="39">
                  <c:v>85</c:v>
                </c:pt>
                <c:pt idx="40">
                  <c:v>88</c:v>
                </c:pt>
                <c:pt idx="41">
                  <c:v>100</c:v>
                </c:pt>
                <c:pt idx="42">
                  <c:v>78</c:v>
                </c:pt>
                <c:pt idx="43">
                  <c:v>95</c:v>
                </c:pt>
                <c:pt idx="44">
                  <c:v>83</c:v>
                </c:pt>
                <c:pt idx="45">
                  <c:v>84</c:v>
                </c:pt>
                <c:pt idx="46">
                  <c:v>77</c:v>
                </c:pt>
                <c:pt idx="47">
                  <c:v>83</c:v>
                </c:pt>
                <c:pt idx="48">
                  <c:v>72</c:v>
                </c:pt>
                <c:pt idx="49">
                  <c:v>68</c:v>
                </c:pt>
                <c:pt idx="50">
                  <c:v>62</c:v>
                </c:pt>
                <c:pt idx="51">
                  <c:v>59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'graficos SE'!$D$2</c:f>
              <c:strCache>
                <c:ptCount val="1"/>
                <c:pt idx="0">
                  <c:v>2018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'graficos SE'!$E$5:$E$34</c:f>
              <c:numCache>
                <c:formatCode>General</c:formatCode>
                <c:ptCount val="30"/>
                <c:pt idx="0">
                  <c:v>115</c:v>
                </c:pt>
                <c:pt idx="1">
                  <c:v>121</c:v>
                </c:pt>
                <c:pt idx="2">
                  <c:v>113</c:v>
                </c:pt>
                <c:pt idx="3">
                  <c:v>123</c:v>
                </c:pt>
                <c:pt idx="4">
                  <c:v>89</c:v>
                </c:pt>
                <c:pt idx="5">
                  <c:v>91</c:v>
                </c:pt>
                <c:pt idx="6">
                  <c:v>91</c:v>
                </c:pt>
                <c:pt idx="7">
                  <c:v>112</c:v>
                </c:pt>
                <c:pt idx="8">
                  <c:v>67</c:v>
                </c:pt>
                <c:pt idx="9">
                  <c:v>77</c:v>
                </c:pt>
                <c:pt idx="10">
                  <c:v>96</c:v>
                </c:pt>
                <c:pt idx="11">
                  <c:v>63</c:v>
                </c:pt>
                <c:pt idx="12">
                  <c:v>71</c:v>
                </c:pt>
                <c:pt idx="13">
                  <c:v>66</c:v>
                </c:pt>
                <c:pt idx="14">
                  <c:v>71</c:v>
                </c:pt>
                <c:pt idx="15">
                  <c:v>53</c:v>
                </c:pt>
                <c:pt idx="16">
                  <c:v>61</c:v>
                </c:pt>
                <c:pt idx="17">
                  <c:v>47</c:v>
                </c:pt>
                <c:pt idx="18">
                  <c:v>63</c:v>
                </c:pt>
                <c:pt idx="19">
                  <c:v>38</c:v>
                </c:pt>
                <c:pt idx="20">
                  <c:v>36</c:v>
                </c:pt>
                <c:pt idx="21">
                  <c:v>37</c:v>
                </c:pt>
                <c:pt idx="22">
                  <c:v>39</c:v>
                </c:pt>
                <c:pt idx="23">
                  <c:v>44</c:v>
                </c:pt>
                <c:pt idx="24">
                  <c:v>33</c:v>
                </c:pt>
                <c:pt idx="25">
                  <c:v>30</c:v>
                </c:pt>
                <c:pt idx="26">
                  <c:v>27</c:v>
                </c:pt>
                <c:pt idx="27">
                  <c:v>15</c:v>
                </c:pt>
                <c:pt idx="28">
                  <c:v>16</c:v>
                </c:pt>
                <c:pt idx="29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043136"/>
        <c:axId val="52053504"/>
      </c:lineChart>
      <c:catAx>
        <c:axId val="52043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semana epidemiológica</a:t>
                </a:r>
              </a:p>
            </c:rich>
          </c:tx>
          <c:layout>
            <c:manualLayout>
              <c:xMode val="edge"/>
              <c:yMode val="edge"/>
              <c:x val="0.34341276325344955"/>
              <c:y val="0.861903092412801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2053504"/>
        <c:crosses val="autoZero"/>
        <c:auto val="1"/>
        <c:lblAlgn val="ctr"/>
        <c:lblOffset val="100"/>
        <c:noMultiLvlLbl val="0"/>
      </c:catAx>
      <c:valAx>
        <c:axId val="520535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0431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33955156136529"/>
          <c:y val="0.10166089308050864"/>
          <c:w val="0.86464755809731286"/>
          <c:h val="0.70357384410974044"/>
        </c:manualLayout>
      </c:layout>
      <c:lineChart>
        <c:grouping val="standard"/>
        <c:varyColors val="0"/>
        <c:ser>
          <c:idx val="0"/>
          <c:order val="0"/>
          <c:tx>
            <c:strRef>
              <c:f>'graficos SE'!$B$2</c:f>
              <c:strCache>
                <c:ptCount val="1"/>
                <c:pt idx="0">
                  <c:v>2016</c:v>
                </c:pt>
              </c:strCache>
            </c:strRef>
          </c:tx>
          <c:spPr>
            <a:ln w="19050">
              <a:solidFill>
                <a:srgbClr val="92D050"/>
              </a:solidFill>
            </a:ln>
          </c:spPr>
          <c:marker>
            <c:symbol val="none"/>
          </c:marker>
          <c:val>
            <c:numRef>
              <c:f>'graficos SE'!$B$5:$B$56</c:f>
              <c:numCache>
                <c:formatCode>General</c:formatCode>
                <c:ptCount val="52"/>
                <c:pt idx="0">
                  <c:v>71</c:v>
                </c:pt>
                <c:pt idx="1">
                  <c:v>74</c:v>
                </c:pt>
                <c:pt idx="2">
                  <c:v>63</c:v>
                </c:pt>
                <c:pt idx="3">
                  <c:v>64</c:v>
                </c:pt>
                <c:pt idx="4">
                  <c:v>66</c:v>
                </c:pt>
                <c:pt idx="5">
                  <c:v>77</c:v>
                </c:pt>
                <c:pt idx="6">
                  <c:v>70</c:v>
                </c:pt>
                <c:pt idx="7">
                  <c:v>53</c:v>
                </c:pt>
                <c:pt idx="8">
                  <c:v>56</c:v>
                </c:pt>
                <c:pt idx="9">
                  <c:v>46</c:v>
                </c:pt>
                <c:pt idx="10">
                  <c:v>46</c:v>
                </c:pt>
                <c:pt idx="11">
                  <c:v>34</c:v>
                </c:pt>
                <c:pt idx="12">
                  <c:v>29</c:v>
                </c:pt>
                <c:pt idx="13">
                  <c:v>29</c:v>
                </c:pt>
                <c:pt idx="14">
                  <c:v>24</c:v>
                </c:pt>
                <c:pt idx="15">
                  <c:v>20</c:v>
                </c:pt>
                <c:pt idx="16">
                  <c:v>25</c:v>
                </c:pt>
                <c:pt idx="17">
                  <c:v>20</c:v>
                </c:pt>
                <c:pt idx="18">
                  <c:v>14</c:v>
                </c:pt>
                <c:pt idx="19">
                  <c:v>10</c:v>
                </c:pt>
                <c:pt idx="20">
                  <c:v>8</c:v>
                </c:pt>
                <c:pt idx="21">
                  <c:v>17</c:v>
                </c:pt>
                <c:pt idx="22">
                  <c:v>14</c:v>
                </c:pt>
                <c:pt idx="23">
                  <c:v>11</c:v>
                </c:pt>
                <c:pt idx="24">
                  <c:v>20</c:v>
                </c:pt>
                <c:pt idx="25">
                  <c:v>12</c:v>
                </c:pt>
                <c:pt idx="26">
                  <c:v>11</c:v>
                </c:pt>
                <c:pt idx="27">
                  <c:v>12</c:v>
                </c:pt>
                <c:pt idx="28">
                  <c:v>6</c:v>
                </c:pt>
                <c:pt idx="29">
                  <c:v>6</c:v>
                </c:pt>
                <c:pt idx="30">
                  <c:v>8</c:v>
                </c:pt>
                <c:pt idx="31">
                  <c:v>5</c:v>
                </c:pt>
                <c:pt idx="32">
                  <c:v>5</c:v>
                </c:pt>
                <c:pt idx="33">
                  <c:v>4</c:v>
                </c:pt>
                <c:pt idx="34">
                  <c:v>3</c:v>
                </c:pt>
                <c:pt idx="35">
                  <c:v>6</c:v>
                </c:pt>
                <c:pt idx="36">
                  <c:v>4</c:v>
                </c:pt>
                <c:pt idx="37">
                  <c:v>3</c:v>
                </c:pt>
                <c:pt idx="38">
                  <c:v>5</c:v>
                </c:pt>
                <c:pt idx="39">
                  <c:v>3</c:v>
                </c:pt>
                <c:pt idx="40">
                  <c:v>6</c:v>
                </c:pt>
                <c:pt idx="41">
                  <c:v>3</c:v>
                </c:pt>
                <c:pt idx="42">
                  <c:v>4</c:v>
                </c:pt>
                <c:pt idx="43">
                  <c:v>9</c:v>
                </c:pt>
                <c:pt idx="44">
                  <c:v>4</c:v>
                </c:pt>
                <c:pt idx="45">
                  <c:v>5</c:v>
                </c:pt>
                <c:pt idx="46">
                  <c:v>7</c:v>
                </c:pt>
                <c:pt idx="47">
                  <c:v>6</c:v>
                </c:pt>
                <c:pt idx="48">
                  <c:v>12</c:v>
                </c:pt>
                <c:pt idx="49">
                  <c:v>7</c:v>
                </c:pt>
                <c:pt idx="50">
                  <c:v>9</c:v>
                </c:pt>
                <c:pt idx="51">
                  <c:v>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'graficos SE'!$A$60</c:f>
              <c:strCache>
                <c:ptCount val="1"/>
                <c:pt idx="0">
                  <c:v>2017</c:v>
                </c:pt>
              </c:strCache>
            </c:strRef>
          </c:tx>
          <c:spPr>
            <a:ln w="19050">
              <a:solidFill>
                <a:srgbClr val="00642D">
                  <a:alpha val="98000"/>
                </a:srgbClr>
              </a:solidFill>
            </a:ln>
          </c:spPr>
          <c:marker>
            <c:symbol val="none"/>
          </c:marker>
          <c:val>
            <c:numRef>
              <c:f>'graficos SE'!$B$63:$B$114</c:f>
              <c:numCache>
                <c:formatCode>General</c:formatCode>
                <c:ptCount val="52"/>
                <c:pt idx="0">
                  <c:v>17</c:v>
                </c:pt>
                <c:pt idx="1">
                  <c:v>15</c:v>
                </c:pt>
                <c:pt idx="2">
                  <c:v>7</c:v>
                </c:pt>
                <c:pt idx="3">
                  <c:v>15</c:v>
                </c:pt>
                <c:pt idx="4">
                  <c:v>22</c:v>
                </c:pt>
                <c:pt idx="5">
                  <c:v>12</c:v>
                </c:pt>
                <c:pt idx="6">
                  <c:v>13</c:v>
                </c:pt>
                <c:pt idx="7">
                  <c:v>8</c:v>
                </c:pt>
                <c:pt idx="8">
                  <c:v>17</c:v>
                </c:pt>
                <c:pt idx="9">
                  <c:v>14</c:v>
                </c:pt>
                <c:pt idx="10">
                  <c:v>17</c:v>
                </c:pt>
                <c:pt idx="11">
                  <c:v>14</c:v>
                </c:pt>
                <c:pt idx="12">
                  <c:v>17</c:v>
                </c:pt>
                <c:pt idx="13">
                  <c:v>9</c:v>
                </c:pt>
                <c:pt idx="14">
                  <c:v>16</c:v>
                </c:pt>
                <c:pt idx="15">
                  <c:v>19</c:v>
                </c:pt>
                <c:pt idx="16">
                  <c:v>19</c:v>
                </c:pt>
                <c:pt idx="17">
                  <c:v>9</c:v>
                </c:pt>
                <c:pt idx="18">
                  <c:v>12</c:v>
                </c:pt>
                <c:pt idx="19">
                  <c:v>16</c:v>
                </c:pt>
                <c:pt idx="20">
                  <c:v>10</c:v>
                </c:pt>
                <c:pt idx="21">
                  <c:v>14</c:v>
                </c:pt>
                <c:pt idx="22">
                  <c:v>6</c:v>
                </c:pt>
                <c:pt idx="23">
                  <c:v>8</c:v>
                </c:pt>
                <c:pt idx="24">
                  <c:v>16</c:v>
                </c:pt>
                <c:pt idx="25">
                  <c:v>8</c:v>
                </c:pt>
                <c:pt idx="26">
                  <c:v>8</c:v>
                </c:pt>
                <c:pt idx="27">
                  <c:v>10</c:v>
                </c:pt>
                <c:pt idx="28">
                  <c:v>10</c:v>
                </c:pt>
                <c:pt idx="29">
                  <c:v>15</c:v>
                </c:pt>
                <c:pt idx="30">
                  <c:v>11</c:v>
                </c:pt>
                <c:pt idx="31">
                  <c:v>10</c:v>
                </c:pt>
                <c:pt idx="32">
                  <c:v>8</c:v>
                </c:pt>
                <c:pt idx="33">
                  <c:v>10</c:v>
                </c:pt>
                <c:pt idx="34">
                  <c:v>6</c:v>
                </c:pt>
                <c:pt idx="35">
                  <c:v>11</c:v>
                </c:pt>
                <c:pt idx="36">
                  <c:v>8</c:v>
                </c:pt>
                <c:pt idx="37">
                  <c:v>10</c:v>
                </c:pt>
                <c:pt idx="38">
                  <c:v>9</c:v>
                </c:pt>
                <c:pt idx="39">
                  <c:v>7</c:v>
                </c:pt>
                <c:pt idx="40">
                  <c:v>8</c:v>
                </c:pt>
                <c:pt idx="41">
                  <c:v>11</c:v>
                </c:pt>
                <c:pt idx="42">
                  <c:v>10</c:v>
                </c:pt>
                <c:pt idx="43">
                  <c:v>8</c:v>
                </c:pt>
                <c:pt idx="44">
                  <c:v>10</c:v>
                </c:pt>
                <c:pt idx="45">
                  <c:v>13</c:v>
                </c:pt>
                <c:pt idx="46">
                  <c:v>17</c:v>
                </c:pt>
                <c:pt idx="47">
                  <c:v>13</c:v>
                </c:pt>
                <c:pt idx="48">
                  <c:v>11</c:v>
                </c:pt>
                <c:pt idx="49">
                  <c:v>7</c:v>
                </c:pt>
                <c:pt idx="50">
                  <c:v>10</c:v>
                </c:pt>
                <c:pt idx="51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'graficos SE'!$D$2</c:f>
              <c:strCache>
                <c:ptCount val="1"/>
                <c:pt idx="0">
                  <c:v>2018</c:v>
                </c:pt>
              </c:strCache>
            </c:strRef>
          </c:tx>
          <c:spPr>
            <a:ln w="50800">
              <a:solidFill>
                <a:schemeClr val="accent3">
                  <a:lumMod val="75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'graficos SE'!$D$5:$D$33</c:f>
              <c:numCache>
                <c:formatCode>General</c:formatCode>
                <c:ptCount val="29"/>
                <c:pt idx="0">
                  <c:v>16</c:v>
                </c:pt>
                <c:pt idx="1">
                  <c:v>13</c:v>
                </c:pt>
                <c:pt idx="2">
                  <c:v>7</c:v>
                </c:pt>
                <c:pt idx="3">
                  <c:v>5</c:v>
                </c:pt>
                <c:pt idx="4">
                  <c:v>12</c:v>
                </c:pt>
                <c:pt idx="5">
                  <c:v>9</c:v>
                </c:pt>
                <c:pt idx="6">
                  <c:v>4</c:v>
                </c:pt>
                <c:pt idx="7">
                  <c:v>7</c:v>
                </c:pt>
                <c:pt idx="8">
                  <c:v>4</c:v>
                </c:pt>
                <c:pt idx="9">
                  <c:v>5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7</c:v>
                </c:pt>
                <c:pt idx="14">
                  <c:v>8</c:v>
                </c:pt>
                <c:pt idx="15">
                  <c:v>4</c:v>
                </c:pt>
                <c:pt idx="16">
                  <c:v>9</c:v>
                </c:pt>
                <c:pt idx="17">
                  <c:v>6</c:v>
                </c:pt>
                <c:pt idx="18">
                  <c:v>4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6</c:v>
                </c:pt>
                <c:pt idx="23">
                  <c:v>6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080000"/>
        <c:axId val="54724096"/>
      </c:lineChart>
      <c:catAx>
        <c:axId val="52080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semana epidemiológica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54724096"/>
        <c:crosses val="autoZero"/>
        <c:auto val="1"/>
        <c:lblAlgn val="ctr"/>
        <c:lblOffset val="100"/>
        <c:noMultiLvlLbl val="0"/>
      </c:catAx>
      <c:valAx>
        <c:axId val="54724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080000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23137005265068994"/>
          <c:y val="0.9270282224793347"/>
          <c:w val="0.53725966775599132"/>
          <c:h val="6.5704726558610774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[Cópia de Atualização chikv 10.07.18.1.xlsx]tab. din, class por mun!Tabela dinâmica1</c:name>
    <c:fmtId val="25"/>
  </c:pivotSource>
  <c:chart>
    <c:autoTitleDeleted val="0"/>
    <c:pivotFmts>
      <c:pivotFmt>
        <c:idx val="0"/>
        <c:spPr>
          <a:solidFill>
            <a:srgbClr val="92D050"/>
          </a:solidFill>
          <a:ln>
            <a:solidFill>
              <a:srgbClr val="92D050"/>
            </a:solidFill>
          </a:ln>
        </c:spPr>
        <c:marker>
          <c:symbol val="none"/>
        </c:marker>
        <c:dLbl>
          <c:idx val="0"/>
          <c:delete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"/>
        <c:marker>
          <c:symbol val="none"/>
        </c:marker>
      </c:pivotFmt>
      <c:pivotFmt>
        <c:idx val="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"/>
        <c:dLbl>
          <c:idx val="0"/>
          <c:delete val="1"/>
        </c:dLbl>
      </c:pivotFmt>
      <c:pivotFmt>
        <c:idx val="8"/>
      </c:pivotFmt>
      <c:pivotFmt>
        <c:idx val="9"/>
        <c:dLbl>
          <c:idx val="0"/>
          <c:delete val="1"/>
        </c:dLbl>
      </c:pivotFmt>
      <c:pivotFmt>
        <c:idx val="1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"/>
        <c:dLbl>
          <c:idx val="0"/>
          <c:delete val="1"/>
        </c:dLbl>
      </c:pivotFmt>
      <c:pivotFmt>
        <c:idx val="12"/>
      </c:pivotFmt>
      <c:pivotFmt>
        <c:idx val="1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4"/>
        <c:dLbl>
          <c:idx val="0"/>
          <c:delete val="1"/>
        </c:dLbl>
      </c:pivotFmt>
      <c:pivotFmt>
        <c:idx val="1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</c:pivotFmt>
      <c:pivotFmt>
        <c:idx val="19"/>
        <c:dLbl>
          <c:idx val="0"/>
          <c:delete val="1"/>
        </c:dLbl>
      </c:pivotFmt>
      <c:pivotFmt>
        <c:idx val="2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3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8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9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2"/>
        <c:dLbl>
          <c:idx val="0"/>
          <c:layout>
            <c:manualLayout>
              <c:x val="-1.109837229346515E-16"/>
              <c:y val="-2.3952095808383235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4"/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dLbl>
          <c:idx val="0"/>
          <c:delete val="1"/>
        </c:dLbl>
      </c:pivotFmt>
      <c:pivotFmt>
        <c:idx val="40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1"/>
        <c:dLbl>
          <c:idx val="0"/>
          <c:delete val="1"/>
        </c:dLbl>
      </c:pivotFmt>
      <c:pivotFmt>
        <c:idx val="42"/>
        <c:dLbl>
          <c:idx val="0"/>
          <c:delete val="1"/>
        </c:dLbl>
      </c:pivotFmt>
      <c:pivotFmt>
        <c:idx val="43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4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7"/>
        <c:dLbl>
          <c:idx val="0"/>
          <c:delete val="1"/>
        </c:dLbl>
      </c:pivotFmt>
      <c:pivotFmt>
        <c:idx val="48"/>
        <c:dLbl>
          <c:idx val="0"/>
          <c:layout>
            <c:manualLayout>
              <c:x val="0"/>
              <c:y val="3.4435485983413748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1"/>
        <c:spPr>
          <a:solidFill>
            <a:srgbClr val="92D050"/>
          </a:solidFill>
          <a:ln>
            <a:solidFill>
              <a:srgbClr val="92D050"/>
            </a:solidFill>
          </a:ln>
        </c:spPr>
        <c:marker>
          <c:symbol val="none"/>
        </c:marker>
        <c:dLbl>
          <c:idx val="0"/>
          <c:delete val="1"/>
        </c:dLbl>
      </c:pivotFmt>
      <c:pivotFmt>
        <c:idx val="52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8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9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2"/>
        <c:dLbl>
          <c:idx val="0"/>
          <c:layout>
            <c:manualLayout>
              <c:x val="0"/>
              <c:y val="3.4435485983413748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0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2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7"/>
        <c:dLbl>
          <c:idx val="0"/>
          <c:layout>
            <c:manualLayout>
              <c:x val="-1.109837229346515E-16"/>
              <c:y val="-2.3952095808383235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9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1"/>
        <c:dLbl>
          <c:idx val="0"/>
          <c:delete val="1"/>
        </c:dLbl>
      </c:pivotFmt>
      <c:pivotFmt>
        <c:idx val="82"/>
        <c:dLbl>
          <c:idx val="0"/>
          <c:delete val="1"/>
        </c:dLbl>
      </c:pivotFmt>
      <c:pivotFmt>
        <c:idx val="83"/>
        <c:dLbl>
          <c:idx val="0"/>
          <c:delete val="1"/>
        </c:dLbl>
      </c:pivotFmt>
      <c:pivotFmt>
        <c:idx val="84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5"/>
        <c:dLbl>
          <c:idx val="0"/>
          <c:delete val="1"/>
        </c:dLbl>
      </c:pivotFmt>
      <c:pivotFmt>
        <c:idx val="86"/>
        <c:dLbl>
          <c:idx val="0"/>
          <c:delete val="1"/>
        </c:dLbl>
      </c:pivotFmt>
      <c:pivotFmt>
        <c:idx val="8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8"/>
        <c:dLbl>
          <c:idx val="0"/>
          <c:delete val="1"/>
        </c:dLbl>
      </c:pivotFmt>
      <c:pivotFmt>
        <c:idx val="89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0"/>
        <c:dLbl>
          <c:idx val="0"/>
          <c:delete val="1"/>
        </c:dLbl>
      </c:pivotFmt>
      <c:pivotFmt>
        <c:idx val="91"/>
        <c:dLbl>
          <c:idx val="0"/>
          <c:delete val="1"/>
        </c:dLbl>
      </c:pivotFmt>
      <c:pivotFmt>
        <c:idx val="92"/>
        <c:dLbl>
          <c:idx val="0"/>
          <c:delete val="1"/>
        </c:dLbl>
      </c:pivotFmt>
      <c:pivotFmt>
        <c:idx val="93"/>
        <c:spPr>
          <a:solidFill>
            <a:srgbClr val="92D050"/>
          </a:solidFill>
          <a:ln>
            <a:solidFill>
              <a:srgbClr val="92D050"/>
            </a:solidFill>
          </a:ln>
        </c:spPr>
        <c:marker>
          <c:symbol val="none"/>
        </c:marker>
        <c:dLbl>
          <c:idx val="0"/>
          <c:delete val="1"/>
        </c:dLbl>
      </c:pivotFmt>
      <c:pivotFmt>
        <c:idx val="9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9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0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2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4"/>
        <c:dLbl>
          <c:idx val="0"/>
          <c:layout>
            <c:manualLayout>
              <c:x val="0"/>
              <c:y val="3.4435485983413748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9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0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1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2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3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4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5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6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7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8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9"/>
        <c:dLbl>
          <c:idx val="0"/>
          <c:layout>
            <c:manualLayout>
              <c:x val="-1.109837229346515E-16"/>
              <c:y val="-2.3952095808383235E-2"/>
            </c:manualLayout>
          </c:layout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0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1"/>
        <c:dLbl>
          <c:idx val="0"/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3"/>
        <c:dLbl>
          <c:idx val="0"/>
          <c:delete val="1"/>
        </c:dLbl>
      </c:pivotFmt>
      <c:pivotFmt>
        <c:idx val="124"/>
        <c:dLbl>
          <c:idx val="0"/>
          <c:delete val="1"/>
        </c:dLbl>
      </c:pivotFmt>
      <c:pivotFmt>
        <c:idx val="125"/>
        <c:dLbl>
          <c:idx val="0"/>
          <c:delete val="1"/>
        </c:dLbl>
      </c:pivotFmt>
      <c:pivotFmt>
        <c:idx val="12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7"/>
        <c:dLbl>
          <c:idx val="0"/>
          <c:delete val="1"/>
        </c:dLbl>
      </c:pivotFmt>
      <c:pivotFmt>
        <c:idx val="128"/>
        <c:dLbl>
          <c:idx val="0"/>
          <c:delete val="1"/>
        </c:dLbl>
      </c:pivotFmt>
      <c:pivotFmt>
        <c:idx val="12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0"/>
        <c:dLbl>
          <c:idx val="0"/>
          <c:delete val="1"/>
        </c:dLbl>
      </c:pivotFmt>
      <c:pivotFmt>
        <c:idx val="131"/>
        <c:spPr>
          <a:solidFill>
            <a:srgbClr val="FFC000"/>
          </a:solidFill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pt-BR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2"/>
        <c:dLbl>
          <c:idx val="0"/>
          <c:delete val="1"/>
        </c:dLbl>
      </c:pivotFmt>
      <c:pivotFmt>
        <c:idx val="133"/>
        <c:dLbl>
          <c:idx val="0"/>
          <c:delete val="1"/>
        </c:dLbl>
      </c:pivotFmt>
      <c:pivotFmt>
        <c:idx val="134"/>
        <c:dLbl>
          <c:idx val="0"/>
          <c:delete val="1"/>
        </c:dLbl>
      </c:pivotFmt>
    </c:pivotFmts>
    <c:plotArea>
      <c:layout>
        <c:manualLayout>
          <c:layoutTarget val="inner"/>
          <c:xMode val="edge"/>
          <c:yMode val="edge"/>
          <c:x val="5.3411527979391686E-2"/>
          <c:y val="3.4870311869698925E-2"/>
          <c:w val="0.93118230785662537"/>
          <c:h val="0.65822161451375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'tab. din, class por mun'!$B$4</c:f>
              <c:strCache>
                <c:ptCount val="1"/>
                <c:pt idx="0">
                  <c:v>Descartados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dLbl>
              <c:idx val="0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3.44354859834137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1.109837229346515E-16"/>
                  <c:y val="-2.39520958083832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8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'tab. din, class por mun'!$A$5:$A$33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ESP</c:v>
                </c:pt>
              </c:strCache>
            </c:strRef>
          </c:cat>
          <c:val>
            <c:numRef>
              <c:f>'tab. din, class por mun'!$B$5:$B$33</c:f>
              <c:numCache>
                <c:formatCode>0%</c:formatCode>
                <c:ptCount val="29"/>
                <c:pt idx="0">
                  <c:v>0.68085106382978722</c:v>
                </c:pt>
                <c:pt idx="1">
                  <c:v>0.87234042553191493</c:v>
                </c:pt>
                <c:pt idx="2">
                  <c:v>0.41176470588235292</c:v>
                </c:pt>
                <c:pt idx="3">
                  <c:v>0.73333333333333328</c:v>
                </c:pt>
                <c:pt idx="4">
                  <c:v>0.7</c:v>
                </c:pt>
                <c:pt idx="5">
                  <c:v>0.66666666666666663</c:v>
                </c:pt>
                <c:pt idx="6">
                  <c:v>0.70925110132158586</c:v>
                </c:pt>
                <c:pt idx="7">
                  <c:v>0.75667655786350152</c:v>
                </c:pt>
                <c:pt idx="8">
                  <c:v>0.61111111111111116</c:v>
                </c:pt>
                <c:pt idx="9">
                  <c:v>0.61538461538461542</c:v>
                </c:pt>
                <c:pt idx="10">
                  <c:v>0.66666666666666663</c:v>
                </c:pt>
                <c:pt idx="11">
                  <c:v>1</c:v>
                </c:pt>
                <c:pt idx="12">
                  <c:v>0.60465116279069764</c:v>
                </c:pt>
                <c:pt idx="13">
                  <c:v>0.87341772151898733</c:v>
                </c:pt>
                <c:pt idx="14">
                  <c:v>0.67796610169491522</c:v>
                </c:pt>
                <c:pt idx="15">
                  <c:v>0.53846153846153844</c:v>
                </c:pt>
                <c:pt idx="16">
                  <c:v>0.85057471264367812</c:v>
                </c:pt>
                <c:pt idx="17">
                  <c:v>0.5</c:v>
                </c:pt>
                <c:pt idx="18">
                  <c:v>1</c:v>
                </c:pt>
                <c:pt idx="19">
                  <c:v>0.55555555555555558</c:v>
                </c:pt>
                <c:pt idx="20">
                  <c:v>0.72631578947368425</c:v>
                </c:pt>
                <c:pt idx="21">
                  <c:v>0.67692307692307696</c:v>
                </c:pt>
                <c:pt idx="22">
                  <c:v>0.65048543689320393</c:v>
                </c:pt>
                <c:pt idx="23">
                  <c:v>0.80681818181818177</c:v>
                </c:pt>
                <c:pt idx="24">
                  <c:v>0.76162790697674421</c:v>
                </c:pt>
                <c:pt idx="25">
                  <c:v>0.8666666666666667</c:v>
                </c:pt>
                <c:pt idx="26">
                  <c:v>0.83684210526315794</c:v>
                </c:pt>
                <c:pt idx="27">
                  <c:v>0.73611111111111116</c:v>
                </c:pt>
                <c:pt idx="28">
                  <c:v>0.74396642182581318</c:v>
                </c:pt>
              </c:numCache>
            </c:numRef>
          </c:val>
        </c:ser>
        <c:ser>
          <c:idx val="1"/>
          <c:order val="1"/>
          <c:tx>
            <c:strRef>
              <c:f>'tab. din, class por mun'!$C$4</c:f>
              <c:strCache>
                <c:ptCount val="1"/>
                <c:pt idx="0">
                  <c:v>Confirmado</c:v>
                </c:pt>
              </c:strCache>
            </c:strRef>
          </c:tx>
          <c:invertIfNegative val="0"/>
          <c:dLbls>
            <c:dLbl>
              <c:idx val="3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6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2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delete val="1"/>
            </c:dLbl>
            <c:txPr>
              <a:bodyPr/>
              <a:lstStyle/>
              <a:p>
                <a:pPr>
                  <a:defRPr/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'tab. din, class por mun'!$A$5:$A$33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ESP</c:v>
                </c:pt>
              </c:strCache>
            </c:strRef>
          </c:cat>
          <c:val>
            <c:numRef>
              <c:f>'tab. din, class por mun'!$C$5:$C$33</c:f>
              <c:numCache>
                <c:formatCode>0%</c:formatCode>
                <c:ptCount val="29"/>
                <c:pt idx="0">
                  <c:v>0.10638297872340426</c:v>
                </c:pt>
                <c:pt idx="1">
                  <c:v>8.5106382978723402E-2</c:v>
                </c:pt>
                <c:pt idx="2">
                  <c:v>0.23529411764705882</c:v>
                </c:pt>
                <c:pt idx="3">
                  <c:v>0</c:v>
                </c:pt>
                <c:pt idx="4">
                  <c:v>0.2</c:v>
                </c:pt>
                <c:pt idx="5">
                  <c:v>0.33333333333333331</c:v>
                </c:pt>
                <c:pt idx="6">
                  <c:v>8.3700440528634359E-2</c:v>
                </c:pt>
                <c:pt idx="7">
                  <c:v>0.10089020771513353</c:v>
                </c:pt>
                <c:pt idx="8">
                  <c:v>5.5555555555555552E-2</c:v>
                </c:pt>
                <c:pt idx="9">
                  <c:v>0.15384615384615385</c:v>
                </c:pt>
                <c:pt idx="10">
                  <c:v>0</c:v>
                </c:pt>
                <c:pt idx="11">
                  <c:v>0</c:v>
                </c:pt>
                <c:pt idx="12">
                  <c:v>9.3023255813953487E-2</c:v>
                </c:pt>
                <c:pt idx="13">
                  <c:v>6.3291139240506333E-2</c:v>
                </c:pt>
                <c:pt idx="14">
                  <c:v>0.10169491525423729</c:v>
                </c:pt>
                <c:pt idx="15">
                  <c:v>0.13461538461538461</c:v>
                </c:pt>
                <c:pt idx="16">
                  <c:v>3.4482758620689655E-2</c:v>
                </c:pt>
                <c:pt idx="17">
                  <c:v>0</c:v>
                </c:pt>
                <c:pt idx="18">
                  <c:v>0</c:v>
                </c:pt>
                <c:pt idx="19">
                  <c:v>0.1111111111111111</c:v>
                </c:pt>
                <c:pt idx="20">
                  <c:v>7.3684210526315783E-2</c:v>
                </c:pt>
                <c:pt idx="21">
                  <c:v>6.1538461538461542E-2</c:v>
                </c:pt>
                <c:pt idx="22">
                  <c:v>9.7087378640776698E-2</c:v>
                </c:pt>
                <c:pt idx="23">
                  <c:v>7.9545454545454544E-2</c:v>
                </c:pt>
                <c:pt idx="24">
                  <c:v>8.1395348837209308E-2</c:v>
                </c:pt>
                <c:pt idx="25">
                  <c:v>0</c:v>
                </c:pt>
                <c:pt idx="26">
                  <c:v>0.12105263157894737</c:v>
                </c:pt>
                <c:pt idx="27">
                  <c:v>6.9444444444444448E-2</c:v>
                </c:pt>
                <c:pt idx="28">
                  <c:v>8.8142707240293813E-2</c:v>
                </c:pt>
              </c:numCache>
            </c:numRef>
          </c:val>
        </c:ser>
        <c:ser>
          <c:idx val="2"/>
          <c:order val="2"/>
          <c:tx>
            <c:strRef>
              <c:f>'tab. din, class por mun'!$D$4</c:f>
              <c:strCache>
                <c:ptCount val="1"/>
                <c:pt idx="0">
                  <c:v>Investigação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5"/>
              <c:delete val="1"/>
            </c:dLbl>
            <c:dLbl>
              <c:idx val="11"/>
              <c:delete val="1"/>
            </c:dLbl>
            <c:dLbl>
              <c:idx val="18"/>
              <c:delete val="1"/>
            </c:dLbl>
            <c:txPr>
              <a:bodyPr/>
              <a:lstStyle/>
              <a:p>
                <a:pPr>
                  <a:defRPr/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'tab. din, class por mun'!$A$5:$A$33</c:f>
              <c:strCache>
                <c:ptCount val="29"/>
                <c:pt idx="0">
                  <c:v>ARAÇATUBA</c:v>
                </c:pt>
                <c:pt idx="1">
                  <c:v>ARARAQUARA</c:v>
                </c:pt>
                <c:pt idx="2">
                  <c:v>ASSIS</c:v>
                </c:pt>
                <c:pt idx="3">
                  <c:v>BARRETOS</c:v>
                </c:pt>
                <c:pt idx="4">
                  <c:v>BAURU</c:v>
                </c:pt>
                <c:pt idx="5">
                  <c:v>BOTUCATU</c:v>
                </c:pt>
                <c:pt idx="6">
                  <c:v>CAMPINAS</c:v>
                </c:pt>
                <c:pt idx="7">
                  <c:v>CAPITAL</c:v>
                </c:pt>
                <c:pt idx="8">
                  <c:v>CARAGUATATUBA</c:v>
                </c:pt>
                <c:pt idx="9">
                  <c:v>FRANCA</c:v>
                </c:pt>
                <c:pt idx="10">
                  <c:v>FRANCO DA ROCHA</c:v>
                </c:pt>
                <c:pt idx="11">
                  <c:v>ITAPEVA</c:v>
                </c:pt>
                <c:pt idx="12">
                  <c:v>JALES</c:v>
                </c:pt>
                <c:pt idx="13">
                  <c:v>MARÍLIA</c:v>
                </c:pt>
                <c:pt idx="14">
                  <c:v>MOGI DAS CRUZES</c:v>
                </c:pt>
                <c:pt idx="15">
                  <c:v>OSASCO</c:v>
                </c:pt>
                <c:pt idx="16">
                  <c:v>PIRACICABA</c:v>
                </c:pt>
                <c:pt idx="17">
                  <c:v>PRESIDENTE PRUDENTE</c:v>
                </c:pt>
                <c:pt idx="18">
                  <c:v>PRESIDENTE VENCESLAU</c:v>
                </c:pt>
                <c:pt idx="19">
                  <c:v>REGISTRO</c:v>
                </c:pt>
                <c:pt idx="20">
                  <c:v>RIBEIRÃO PRETO</c:v>
                </c:pt>
                <c:pt idx="21">
                  <c:v>SANTO ANDRÉ</c:v>
                </c:pt>
                <c:pt idx="22">
                  <c:v>SANTOS</c:v>
                </c:pt>
                <c:pt idx="23">
                  <c:v>SÃO JOÃO DA BOA VISTA</c:v>
                </c:pt>
                <c:pt idx="24">
                  <c:v>SÃO JOSÉ DO RIO PRETO</c:v>
                </c:pt>
                <c:pt idx="25">
                  <c:v>SÃO JOSÉ DOS CAMPOS</c:v>
                </c:pt>
                <c:pt idx="26">
                  <c:v>SOROCABA</c:v>
                </c:pt>
                <c:pt idx="27">
                  <c:v>TAUBATÉ</c:v>
                </c:pt>
                <c:pt idx="28">
                  <c:v>ESP</c:v>
                </c:pt>
              </c:strCache>
            </c:strRef>
          </c:cat>
          <c:val>
            <c:numRef>
              <c:f>'tab. din, class por mun'!$D$5:$D$33</c:f>
              <c:numCache>
                <c:formatCode>0%</c:formatCode>
                <c:ptCount val="29"/>
                <c:pt idx="0">
                  <c:v>0.21276595744680851</c:v>
                </c:pt>
                <c:pt idx="1">
                  <c:v>4.2553191489361701E-2</c:v>
                </c:pt>
                <c:pt idx="2">
                  <c:v>0.35294117647058826</c:v>
                </c:pt>
                <c:pt idx="3">
                  <c:v>0.26666666666666666</c:v>
                </c:pt>
                <c:pt idx="4">
                  <c:v>0.1</c:v>
                </c:pt>
                <c:pt idx="5">
                  <c:v>0</c:v>
                </c:pt>
                <c:pt idx="6">
                  <c:v>0.20704845814977973</c:v>
                </c:pt>
                <c:pt idx="7">
                  <c:v>0.14243323442136499</c:v>
                </c:pt>
                <c:pt idx="8">
                  <c:v>0.33333333333333331</c:v>
                </c:pt>
                <c:pt idx="9">
                  <c:v>0.23076923076923078</c:v>
                </c:pt>
                <c:pt idx="10">
                  <c:v>0.33333333333333331</c:v>
                </c:pt>
                <c:pt idx="11">
                  <c:v>0</c:v>
                </c:pt>
                <c:pt idx="12">
                  <c:v>0.30232558139534882</c:v>
                </c:pt>
                <c:pt idx="13">
                  <c:v>6.3291139240506333E-2</c:v>
                </c:pt>
                <c:pt idx="14">
                  <c:v>0.22033898305084745</c:v>
                </c:pt>
                <c:pt idx="15">
                  <c:v>0.32692307692307693</c:v>
                </c:pt>
                <c:pt idx="16">
                  <c:v>0.11494252873563218</c:v>
                </c:pt>
                <c:pt idx="17">
                  <c:v>0.5</c:v>
                </c:pt>
                <c:pt idx="18">
                  <c:v>0</c:v>
                </c:pt>
                <c:pt idx="19">
                  <c:v>0.33333333333333331</c:v>
                </c:pt>
                <c:pt idx="20">
                  <c:v>0.2</c:v>
                </c:pt>
                <c:pt idx="21">
                  <c:v>0.26153846153846155</c:v>
                </c:pt>
                <c:pt idx="22">
                  <c:v>0.25242718446601942</c:v>
                </c:pt>
                <c:pt idx="23">
                  <c:v>0.11363636363636363</c:v>
                </c:pt>
                <c:pt idx="24">
                  <c:v>0.15697674418604651</c:v>
                </c:pt>
                <c:pt idx="25">
                  <c:v>0.13333333333333333</c:v>
                </c:pt>
                <c:pt idx="26">
                  <c:v>4.2105263157894736E-2</c:v>
                </c:pt>
                <c:pt idx="27">
                  <c:v>0.19444444444444445</c:v>
                </c:pt>
                <c:pt idx="28">
                  <c:v>0.16789087093389296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990144"/>
        <c:axId val="55991680"/>
      </c:barChart>
      <c:catAx>
        <c:axId val="5599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55991680"/>
        <c:crosses val="autoZero"/>
        <c:auto val="1"/>
        <c:lblAlgn val="ctr"/>
        <c:lblOffset val="100"/>
        <c:noMultiLvlLbl val="0"/>
      </c:catAx>
      <c:valAx>
        <c:axId val="559916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559901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'[Atualização chikv 01.08.18.xlsx]din. provavel'!$K$6</c:f>
              <c:strCache>
                <c:ptCount val="1"/>
                <c:pt idx="0">
                  <c:v>SE 24-27</c:v>
                </c:pt>
              </c:strCache>
            </c:strRef>
          </c:tx>
          <c:spPr>
            <a:solidFill>
              <a:srgbClr val="66FF66"/>
            </a:solidFill>
          </c:spPr>
          <c:invertIfNegative val="0"/>
          <c:cat>
            <c:strRef>
              <c:f>'[Atualização chikv 01.08.18.xlsx]din. provavel'!$J$7:$J$34</c:f>
              <c:strCache>
                <c:ptCount val="28"/>
                <c:pt idx="0">
                  <c:v>CAPITAL</c:v>
                </c:pt>
                <c:pt idx="1">
                  <c:v>FRANCO DA ROCHA</c:v>
                </c:pt>
                <c:pt idx="2">
                  <c:v>SANTO ANDRÉ</c:v>
                </c:pt>
                <c:pt idx="3">
                  <c:v>MOGI DAS CRUZES</c:v>
                </c:pt>
                <c:pt idx="4">
                  <c:v>OSASCO</c:v>
                </c:pt>
                <c:pt idx="5">
                  <c:v>ARAÇATUBA</c:v>
                </c:pt>
                <c:pt idx="6">
                  <c:v>ARARAQUARA</c:v>
                </c:pt>
                <c:pt idx="7">
                  <c:v>ASSIS</c:v>
                </c:pt>
                <c:pt idx="8">
                  <c:v>BARRETOS</c:v>
                </c:pt>
                <c:pt idx="9">
                  <c:v>MARÍLIA</c:v>
                </c:pt>
                <c:pt idx="10">
                  <c:v>BAURU</c:v>
                </c:pt>
                <c:pt idx="11">
                  <c:v>BOTUCATU</c:v>
                </c:pt>
                <c:pt idx="12">
                  <c:v>CAMPINAS</c:v>
                </c:pt>
                <c:pt idx="13">
                  <c:v>FRANCA</c:v>
                </c:pt>
                <c:pt idx="14">
                  <c:v>PIRACICABA</c:v>
                </c:pt>
                <c:pt idx="15">
                  <c:v>PRESIDENTE PRUDENTE</c:v>
                </c:pt>
                <c:pt idx="16">
                  <c:v>PRESIDENTE VENCESLAU</c:v>
                </c:pt>
                <c:pt idx="17">
                  <c:v>REGISTRO</c:v>
                </c:pt>
                <c:pt idx="18">
                  <c:v>RIBEIRÃO PRETO</c:v>
                </c:pt>
                <c:pt idx="19">
                  <c:v>SÃO JOSÉ DO RIO PRETO</c:v>
                </c:pt>
                <c:pt idx="20">
                  <c:v>SANTOS</c:v>
                </c:pt>
                <c:pt idx="21">
                  <c:v>SÃO JOÃO DA BOA VISTA</c:v>
                </c:pt>
                <c:pt idx="22">
                  <c:v>SÃO JOSÉ DOS CAMPOS</c:v>
                </c:pt>
                <c:pt idx="23">
                  <c:v>CARAGUATATUBA</c:v>
                </c:pt>
                <c:pt idx="24">
                  <c:v>JALES</c:v>
                </c:pt>
                <c:pt idx="25">
                  <c:v>SOROCABA</c:v>
                </c:pt>
                <c:pt idx="26">
                  <c:v>ITAPEVA</c:v>
                </c:pt>
                <c:pt idx="27">
                  <c:v>TAUBATÉ</c:v>
                </c:pt>
              </c:strCache>
            </c:strRef>
          </c:cat>
          <c:val>
            <c:numRef>
              <c:f>'[Atualização chikv 01.08.18.xlsx]din. provavel'!$K$7:$K$34</c:f>
              <c:numCache>
                <c:formatCode>General</c:formatCode>
                <c:ptCount val="28"/>
                <c:pt idx="0">
                  <c:v>13</c:v>
                </c:pt>
                <c:pt idx="1">
                  <c:v>0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11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1</c:v>
                </c:pt>
                <c:pt idx="23">
                  <c:v>2</c:v>
                </c:pt>
                <c:pt idx="24">
                  <c:v>5</c:v>
                </c:pt>
                <c:pt idx="25">
                  <c:v>7</c:v>
                </c:pt>
                <c:pt idx="26">
                  <c:v>0</c:v>
                </c:pt>
                <c:pt idx="27">
                  <c:v>5</c:v>
                </c:pt>
              </c:numCache>
            </c:numRef>
          </c:val>
        </c:ser>
        <c:ser>
          <c:idx val="1"/>
          <c:order val="1"/>
          <c:tx>
            <c:strRef>
              <c:f>'[Atualização chikv 01.08.18.xlsx]din. provavel'!$L$6</c:f>
              <c:strCache>
                <c:ptCount val="1"/>
                <c:pt idx="0">
                  <c:v>SE 28 - 31 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cat>
            <c:strRef>
              <c:f>'[Atualização chikv 01.08.18.xlsx]din. provavel'!$J$7:$J$34</c:f>
              <c:strCache>
                <c:ptCount val="28"/>
                <c:pt idx="0">
                  <c:v>CAPITAL</c:v>
                </c:pt>
                <c:pt idx="1">
                  <c:v>FRANCO DA ROCHA</c:v>
                </c:pt>
                <c:pt idx="2">
                  <c:v>SANTO ANDRÉ</c:v>
                </c:pt>
                <c:pt idx="3">
                  <c:v>MOGI DAS CRUZES</c:v>
                </c:pt>
                <c:pt idx="4">
                  <c:v>OSASCO</c:v>
                </c:pt>
                <c:pt idx="5">
                  <c:v>ARAÇATUBA</c:v>
                </c:pt>
                <c:pt idx="6">
                  <c:v>ARARAQUARA</c:v>
                </c:pt>
                <c:pt idx="7">
                  <c:v>ASSIS</c:v>
                </c:pt>
                <c:pt idx="8">
                  <c:v>BARRETOS</c:v>
                </c:pt>
                <c:pt idx="9">
                  <c:v>MARÍLIA</c:v>
                </c:pt>
                <c:pt idx="10">
                  <c:v>BAURU</c:v>
                </c:pt>
                <c:pt idx="11">
                  <c:v>BOTUCATU</c:v>
                </c:pt>
                <c:pt idx="12">
                  <c:v>CAMPINAS</c:v>
                </c:pt>
                <c:pt idx="13">
                  <c:v>FRANCA</c:v>
                </c:pt>
                <c:pt idx="14">
                  <c:v>PIRACICABA</c:v>
                </c:pt>
                <c:pt idx="15">
                  <c:v>PRESIDENTE PRUDENTE</c:v>
                </c:pt>
                <c:pt idx="16">
                  <c:v>PRESIDENTE VENCESLAU</c:v>
                </c:pt>
                <c:pt idx="17">
                  <c:v>REGISTRO</c:v>
                </c:pt>
                <c:pt idx="18">
                  <c:v>RIBEIRÃO PRETO</c:v>
                </c:pt>
                <c:pt idx="19">
                  <c:v>SÃO JOSÉ DO RIO PRETO</c:v>
                </c:pt>
                <c:pt idx="20">
                  <c:v>SANTOS</c:v>
                </c:pt>
                <c:pt idx="21">
                  <c:v>SÃO JOÃO DA BOA VISTA</c:v>
                </c:pt>
                <c:pt idx="22">
                  <c:v>SÃO JOSÉ DOS CAMPOS</c:v>
                </c:pt>
                <c:pt idx="23">
                  <c:v>CARAGUATATUBA</c:v>
                </c:pt>
                <c:pt idx="24">
                  <c:v>JALES</c:v>
                </c:pt>
                <c:pt idx="25">
                  <c:v>SOROCABA</c:v>
                </c:pt>
                <c:pt idx="26">
                  <c:v>ITAPEVA</c:v>
                </c:pt>
                <c:pt idx="27">
                  <c:v>TAUBATÉ</c:v>
                </c:pt>
              </c:strCache>
            </c:strRef>
          </c:cat>
          <c:val>
            <c:numRef>
              <c:f>'[Atualização chikv 01.08.18.xlsx]din. provavel'!$L$7:$L$34</c:f>
              <c:numCache>
                <c:formatCode>General</c:formatCode>
                <c:ptCount val="28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7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078720"/>
        <c:axId val="56080640"/>
      </c:barChart>
      <c:catAx>
        <c:axId val="56078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GVE</a:t>
                </a:r>
              </a:p>
            </c:rich>
          </c:tx>
          <c:overlay val="0"/>
        </c:title>
        <c:majorTickMark val="out"/>
        <c:minorTickMark val="none"/>
        <c:tickLblPos val="nextTo"/>
        <c:crossAx val="56080640"/>
        <c:crosses val="autoZero"/>
        <c:auto val="1"/>
        <c:lblAlgn val="ctr"/>
        <c:lblOffset val="100"/>
        <c:noMultiLvlLbl val="0"/>
      </c:catAx>
      <c:valAx>
        <c:axId val="560806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607872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pt-BR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Casos notificados e confirmados de Zika vírus</a:t>
            </a:r>
            <a:endParaRPr lang="pt-BR" dirty="0">
              <a:solidFill>
                <a:schemeClr val="bg1"/>
              </a:solidFill>
            </a:endParaRPr>
          </a:p>
        </c:rich>
      </c:tx>
      <c:overlay val="0"/>
      <c:spPr>
        <a:solidFill>
          <a:schemeClr val="accent1"/>
        </a:solidFill>
        <a:ln w="25400" cap="flat" cmpd="sng" algn="ctr">
          <a:solidFill>
            <a:schemeClr val="accent1"/>
          </a:solidFill>
          <a:prstDash val="solid"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090507436570431"/>
          <c:y val="0.18135520554696202"/>
          <c:w val="0.72081802274715656"/>
          <c:h val="0.60818562894721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graficos!$A$2</c:f>
              <c:strCache>
                <c:ptCount val="1"/>
                <c:pt idx="0">
                  <c:v>Notificados</c:v>
                </c:pt>
              </c:strCache>
            </c:strRef>
          </c:tx>
          <c:invertIfNegative val="0"/>
          <c:cat>
            <c:numRef>
              <c:f>graficos!$B$1:$E$1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graficos!$B$2:$E$2</c:f>
              <c:numCache>
                <c:formatCode>#,##0</c:formatCode>
                <c:ptCount val="4"/>
                <c:pt idx="0" formatCode="General">
                  <c:v>296</c:v>
                </c:pt>
                <c:pt idx="1">
                  <c:v>10449</c:v>
                </c:pt>
                <c:pt idx="2">
                  <c:v>1563</c:v>
                </c:pt>
                <c:pt idx="3" formatCode="General">
                  <c:v>696</c:v>
                </c:pt>
              </c:numCache>
            </c:numRef>
          </c:val>
        </c:ser>
        <c:ser>
          <c:idx val="1"/>
          <c:order val="1"/>
          <c:tx>
            <c:strRef>
              <c:f>graficos!$A$3</c:f>
              <c:strCache>
                <c:ptCount val="1"/>
                <c:pt idx="0">
                  <c:v>Confirmados</c:v>
                </c:pt>
              </c:strCache>
            </c:strRef>
          </c:tx>
          <c:invertIfNegative val="0"/>
          <c:cat>
            <c:numRef>
              <c:f>graficos!$B$1:$E$1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graficos!$B$3:$E$3</c:f>
              <c:numCache>
                <c:formatCode>#,##0</c:formatCode>
                <c:ptCount val="4"/>
                <c:pt idx="0" formatCode="General">
                  <c:v>82</c:v>
                </c:pt>
                <c:pt idx="1">
                  <c:v>4513</c:v>
                </c:pt>
                <c:pt idx="2" formatCode="General">
                  <c:v>133</c:v>
                </c:pt>
                <c:pt idx="3" formatCode="General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223616"/>
        <c:axId val="56225152"/>
      </c:barChart>
      <c:catAx>
        <c:axId val="5622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225152"/>
        <c:crosses val="autoZero"/>
        <c:auto val="1"/>
        <c:lblAlgn val="ctr"/>
        <c:lblOffset val="100"/>
        <c:noMultiLvlLbl val="0"/>
      </c:catAx>
      <c:valAx>
        <c:axId val="56225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622361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Casos</a:t>
            </a: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notificados</a:t>
            </a: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n-US" dirty="0" err="1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confirmados</a:t>
            </a: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em</a:t>
            </a: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gestantes</a:t>
            </a:r>
            <a:r>
              <a:rPr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, ESP, 2015-2018</a:t>
            </a:r>
            <a:endParaRPr lang="en-US" dirty="0"/>
          </a:p>
        </c:rich>
      </c:tx>
      <c:overlay val="0"/>
      <c:spPr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66806465948229"/>
          <c:y val="0.23077927238853801"/>
          <c:w val="0.72399756508536084"/>
          <c:h val="0.62937835966943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graficos!$A$19</c:f>
              <c:strCache>
                <c:ptCount val="1"/>
                <c:pt idx="0">
                  <c:v>Notificados</c:v>
                </c:pt>
              </c:strCache>
            </c:strRef>
          </c:tx>
          <c:invertIfNegative val="0"/>
          <c:cat>
            <c:numRef>
              <c:f>graficos!$B$18:$E$18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graficos!$B$19:$E$19</c:f>
              <c:numCache>
                <c:formatCode>General</c:formatCode>
                <c:ptCount val="4"/>
                <c:pt idx="0">
                  <c:v>67</c:v>
                </c:pt>
                <c:pt idx="1">
                  <c:v>2624</c:v>
                </c:pt>
                <c:pt idx="2">
                  <c:v>495</c:v>
                </c:pt>
                <c:pt idx="3">
                  <c:v>199</c:v>
                </c:pt>
              </c:numCache>
            </c:numRef>
          </c:val>
        </c:ser>
        <c:ser>
          <c:idx val="1"/>
          <c:order val="1"/>
          <c:tx>
            <c:strRef>
              <c:f>graficos!$A$20</c:f>
              <c:strCache>
                <c:ptCount val="1"/>
                <c:pt idx="0">
                  <c:v>Confirmados</c:v>
                </c:pt>
              </c:strCache>
            </c:strRef>
          </c:tx>
          <c:invertIfNegative val="0"/>
          <c:cat>
            <c:numRef>
              <c:f>graficos!$B$18:$E$18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graficos!$B$20:$E$20</c:f>
              <c:numCache>
                <c:formatCode>General</c:formatCode>
                <c:ptCount val="4"/>
                <c:pt idx="0">
                  <c:v>12</c:v>
                </c:pt>
                <c:pt idx="1">
                  <c:v>805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060096"/>
        <c:axId val="67061632"/>
      </c:barChart>
      <c:catAx>
        <c:axId val="6706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7061632"/>
        <c:crosses val="autoZero"/>
        <c:auto val="1"/>
        <c:lblAlgn val="ctr"/>
        <c:lblOffset val="100"/>
        <c:noMultiLvlLbl val="0"/>
      </c:catAx>
      <c:valAx>
        <c:axId val="670616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Nº de casos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706009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42186858390185E-2"/>
          <c:y val="1.6371618978251446E-2"/>
          <c:w val="0.94005998563994686"/>
          <c:h val="0.6554708102622687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[1]Plan1!$V$10</c:f>
              <c:strCache>
                <c:ptCount val="1"/>
                <c:pt idx="0">
                  <c:v>Confirmado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6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3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26"/>
              <c:delete val="1"/>
            </c:dLbl>
            <c:numFmt formatCode="0%" sourceLinked="0"/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[1]Plan1!$Q$11:$Q$39</c:f>
              <c:strCache>
                <c:ptCount val="29"/>
                <c:pt idx="0">
                  <c:v>CAPITAL</c:v>
                </c:pt>
                <c:pt idx="1">
                  <c:v>SANTO ANDRE</c:v>
                </c:pt>
                <c:pt idx="2">
                  <c:v>MOGI DAS CRUZES</c:v>
                </c:pt>
                <c:pt idx="3">
                  <c:v>FRANCO DA ROCHA</c:v>
                </c:pt>
                <c:pt idx="4">
                  <c:v>OSASCO</c:v>
                </c:pt>
                <c:pt idx="5">
                  <c:v>ARACATUBA</c:v>
                </c:pt>
                <c:pt idx="6">
                  <c:v>ARARAQUARA</c:v>
                </c:pt>
                <c:pt idx="7">
                  <c:v>ASSIS</c:v>
                </c:pt>
                <c:pt idx="8">
                  <c:v>BARRETOS</c:v>
                </c:pt>
                <c:pt idx="9">
                  <c:v>BAURU</c:v>
                </c:pt>
                <c:pt idx="10">
                  <c:v>BOTUCATU</c:v>
                </c:pt>
                <c:pt idx="11">
                  <c:v>CAMPINAS</c:v>
                </c:pt>
                <c:pt idx="12">
                  <c:v>FRANCA</c:v>
                </c:pt>
                <c:pt idx="13">
                  <c:v>MARILIA</c:v>
                </c:pt>
                <c:pt idx="14">
                  <c:v>PIRACICABA</c:v>
                </c:pt>
                <c:pt idx="15">
                  <c:v>PRESIDENTE PRUDENTE</c:v>
                </c:pt>
                <c:pt idx="16">
                  <c:v>PRESIDENTE VENCESLAU</c:v>
                </c:pt>
                <c:pt idx="17">
                  <c:v>REGISTRO</c:v>
                </c:pt>
                <c:pt idx="18">
                  <c:v>RIBEIRAO PRETO</c:v>
                </c:pt>
                <c:pt idx="19">
                  <c:v>SANTOS</c:v>
                </c:pt>
                <c:pt idx="20">
                  <c:v>SAO JOAO DA BOA VISTA</c:v>
                </c:pt>
                <c:pt idx="21">
                  <c:v>SAO JOSE DOS CAMPOS</c:v>
                </c:pt>
                <c:pt idx="22">
                  <c:v>CARAGUATATUBA</c:v>
                </c:pt>
                <c:pt idx="23">
                  <c:v>SAO JOSE DO RIO PRETO</c:v>
                </c:pt>
                <c:pt idx="24">
                  <c:v>JALES</c:v>
                </c:pt>
                <c:pt idx="25">
                  <c:v>SOROCABA</c:v>
                </c:pt>
                <c:pt idx="26">
                  <c:v>ITAPEVA</c:v>
                </c:pt>
                <c:pt idx="27">
                  <c:v>TAUBATE</c:v>
                </c:pt>
                <c:pt idx="28">
                  <c:v>Total ESP</c:v>
                </c:pt>
              </c:strCache>
            </c:strRef>
          </c:cat>
          <c:val>
            <c:numRef>
              <c:f>[1]Plan1!$V$11:$V$39</c:f>
              <c:numCache>
                <c:formatCode>General</c:formatCode>
                <c:ptCount val="29"/>
                <c:pt idx="0">
                  <c:v>2.8571428571428571E-2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0.15789473684210525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0.11864406779661017</c:v>
                </c:pt>
                <c:pt idx="12">
                  <c:v>0.25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2.8169014084507043E-2</c:v>
                </c:pt>
                <c:pt idx="19">
                  <c:v>0</c:v>
                </c:pt>
                <c:pt idx="20">
                  <c:v>0</c:v>
                </c:pt>
                <c:pt idx="21">
                  <c:v>9.0909090909090912E-2</c:v>
                </c:pt>
                <c:pt idx="22">
                  <c:v>0</c:v>
                </c:pt>
                <c:pt idx="23">
                  <c:v>0.40828402366863903</c:v>
                </c:pt>
                <c:pt idx="24">
                  <c:v>0.125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0.14262560777957861</c:v>
                </c:pt>
              </c:numCache>
            </c:numRef>
          </c:val>
        </c:ser>
        <c:ser>
          <c:idx val="1"/>
          <c:order val="1"/>
          <c:tx>
            <c:strRef>
              <c:f>[1]Plan1!$W$10</c:f>
              <c:strCache>
                <c:ptCount val="1"/>
                <c:pt idx="0">
                  <c:v>Investigação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[1]Plan1!$Q$11:$Q$39</c:f>
              <c:strCache>
                <c:ptCount val="29"/>
                <c:pt idx="0">
                  <c:v>CAPITAL</c:v>
                </c:pt>
                <c:pt idx="1">
                  <c:v>SANTO ANDRE</c:v>
                </c:pt>
                <c:pt idx="2">
                  <c:v>MOGI DAS CRUZES</c:v>
                </c:pt>
                <c:pt idx="3">
                  <c:v>FRANCO DA ROCHA</c:v>
                </c:pt>
                <c:pt idx="4">
                  <c:v>OSASCO</c:v>
                </c:pt>
                <c:pt idx="5">
                  <c:v>ARACATUBA</c:v>
                </c:pt>
                <c:pt idx="6">
                  <c:v>ARARAQUARA</c:v>
                </c:pt>
                <c:pt idx="7">
                  <c:v>ASSIS</c:v>
                </c:pt>
                <c:pt idx="8">
                  <c:v>BARRETOS</c:v>
                </c:pt>
                <c:pt idx="9">
                  <c:v>BAURU</c:v>
                </c:pt>
                <c:pt idx="10">
                  <c:v>BOTUCATU</c:v>
                </c:pt>
                <c:pt idx="11">
                  <c:v>CAMPINAS</c:v>
                </c:pt>
                <c:pt idx="12">
                  <c:v>FRANCA</c:v>
                </c:pt>
                <c:pt idx="13">
                  <c:v>MARILIA</c:v>
                </c:pt>
                <c:pt idx="14">
                  <c:v>PIRACICABA</c:v>
                </c:pt>
                <c:pt idx="15">
                  <c:v>PRESIDENTE PRUDENTE</c:v>
                </c:pt>
                <c:pt idx="16">
                  <c:v>PRESIDENTE VENCESLAU</c:v>
                </c:pt>
                <c:pt idx="17">
                  <c:v>REGISTRO</c:v>
                </c:pt>
                <c:pt idx="18">
                  <c:v>RIBEIRAO PRETO</c:v>
                </c:pt>
                <c:pt idx="19">
                  <c:v>SANTOS</c:v>
                </c:pt>
                <c:pt idx="20">
                  <c:v>SAO JOAO DA BOA VISTA</c:v>
                </c:pt>
                <c:pt idx="21">
                  <c:v>SAO JOSE DOS CAMPOS</c:v>
                </c:pt>
                <c:pt idx="22">
                  <c:v>CARAGUATATUBA</c:v>
                </c:pt>
                <c:pt idx="23">
                  <c:v>SAO JOSE DO RIO PRETO</c:v>
                </c:pt>
                <c:pt idx="24">
                  <c:v>JALES</c:v>
                </c:pt>
                <c:pt idx="25">
                  <c:v>SOROCABA</c:v>
                </c:pt>
                <c:pt idx="26">
                  <c:v>ITAPEVA</c:v>
                </c:pt>
                <c:pt idx="27">
                  <c:v>TAUBATE</c:v>
                </c:pt>
                <c:pt idx="28">
                  <c:v>Total ESP</c:v>
                </c:pt>
              </c:strCache>
            </c:strRef>
          </c:cat>
          <c:val>
            <c:numRef>
              <c:f>[1]Plan1!$W$11:$W$39</c:f>
              <c:numCache>
                <c:formatCode>General</c:formatCode>
                <c:ptCount val="29"/>
                <c:pt idx="0">
                  <c:v>0.33333333333333331</c:v>
                </c:pt>
                <c:pt idx="1">
                  <c:v>0</c:v>
                </c:pt>
                <c:pt idx="2">
                  <c:v>0.1111111111111111</c:v>
                </c:pt>
                <c:pt idx="3">
                  <c:v>1</c:v>
                </c:pt>
                <c:pt idx="4">
                  <c:v>0.26315789473684209</c:v>
                </c:pt>
                <c:pt idx="5">
                  <c:v>0.26666666666666666</c:v>
                </c:pt>
                <c:pt idx="6">
                  <c:v>8.3333333333333329E-2</c:v>
                </c:pt>
                <c:pt idx="7">
                  <c:v>0</c:v>
                </c:pt>
                <c:pt idx="8">
                  <c:v>0.2857142857142857</c:v>
                </c:pt>
                <c:pt idx="9">
                  <c:v>0</c:v>
                </c:pt>
                <c:pt idx="10">
                  <c:v>0</c:v>
                </c:pt>
                <c:pt idx="11">
                  <c:v>0.22033898305084745</c:v>
                </c:pt>
                <c:pt idx="12">
                  <c:v>0.25</c:v>
                </c:pt>
                <c:pt idx="13">
                  <c:v>0</c:v>
                </c:pt>
                <c:pt idx="14">
                  <c:v>0.22222222222222221</c:v>
                </c:pt>
                <c:pt idx="15">
                  <c:v>0</c:v>
                </c:pt>
                <c:pt idx="16">
                  <c:v>0</c:v>
                </c:pt>
                <c:pt idx="17">
                  <c:v>0.5</c:v>
                </c:pt>
                <c:pt idx="18">
                  <c:v>0.28169014084507044</c:v>
                </c:pt>
                <c:pt idx="19">
                  <c:v>0.56818181818181823</c:v>
                </c:pt>
                <c:pt idx="20">
                  <c:v>0.27272727272727271</c:v>
                </c:pt>
                <c:pt idx="21">
                  <c:v>0.18181818181818182</c:v>
                </c:pt>
                <c:pt idx="22">
                  <c:v>0</c:v>
                </c:pt>
                <c:pt idx="23">
                  <c:v>0.10650887573964497</c:v>
                </c:pt>
                <c:pt idx="24">
                  <c:v>0.375</c:v>
                </c:pt>
                <c:pt idx="25">
                  <c:v>0.2</c:v>
                </c:pt>
                <c:pt idx="26">
                  <c:v>0</c:v>
                </c:pt>
                <c:pt idx="27">
                  <c:v>0.20833333333333334</c:v>
                </c:pt>
                <c:pt idx="28">
                  <c:v>0.23824959481361427</c:v>
                </c:pt>
              </c:numCache>
            </c:numRef>
          </c:val>
        </c:ser>
        <c:ser>
          <c:idx val="2"/>
          <c:order val="2"/>
          <c:tx>
            <c:strRef>
              <c:f>[1]Plan1!$X$10</c:f>
              <c:strCache>
                <c:ptCount val="1"/>
                <c:pt idx="0">
                  <c:v>Descartado</c:v>
                </c:pt>
              </c:strCache>
            </c:strRef>
          </c:tx>
          <c:invertIfNegative val="0"/>
          <c:dLbls>
            <c:numFmt formatCode="0%" sourceLinked="0"/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[1]Plan1!$Q$11:$Q$39</c:f>
              <c:strCache>
                <c:ptCount val="29"/>
                <c:pt idx="0">
                  <c:v>CAPITAL</c:v>
                </c:pt>
                <c:pt idx="1">
                  <c:v>SANTO ANDRE</c:v>
                </c:pt>
                <c:pt idx="2">
                  <c:v>MOGI DAS CRUZES</c:v>
                </c:pt>
                <c:pt idx="3">
                  <c:v>FRANCO DA ROCHA</c:v>
                </c:pt>
                <c:pt idx="4">
                  <c:v>OSASCO</c:v>
                </c:pt>
                <c:pt idx="5">
                  <c:v>ARACATUBA</c:v>
                </c:pt>
                <c:pt idx="6">
                  <c:v>ARARAQUARA</c:v>
                </c:pt>
                <c:pt idx="7">
                  <c:v>ASSIS</c:v>
                </c:pt>
                <c:pt idx="8">
                  <c:v>BARRETOS</c:v>
                </c:pt>
                <c:pt idx="9">
                  <c:v>BAURU</c:v>
                </c:pt>
                <c:pt idx="10">
                  <c:v>BOTUCATU</c:v>
                </c:pt>
                <c:pt idx="11">
                  <c:v>CAMPINAS</c:v>
                </c:pt>
                <c:pt idx="12">
                  <c:v>FRANCA</c:v>
                </c:pt>
                <c:pt idx="13">
                  <c:v>MARILIA</c:v>
                </c:pt>
                <c:pt idx="14">
                  <c:v>PIRACICABA</c:v>
                </c:pt>
                <c:pt idx="15">
                  <c:v>PRESIDENTE PRUDENTE</c:v>
                </c:pt>
                <c:pt idx="16">
                  <c:v>PRESIDENTE VENCESLAU</c:v>
                </c:pt>
                <c:pt idx="17">
                  <c:v>REGISTRO</c:v>
                </c:pt>
                <c:pt idx="18">
                  <c:v>RIBEIRAO PRETO</c:v>
                </c:pt>
                <c:pt idx="19">
                  <c:v>SANTOS</c:v>
                </c:pt>
                <c:pt idx="20">
                  <c:v>SAO JOAO DA BOA VISTA</c:v>
                </c:pt>
                <c:pt idx="21">
                  <c:v>SAO JOSE DOS CAMPOS</c:v>
                </c:pt>
                <c:pt idx="22">
                  <c:v>CARAGUATATUBA</c:v>
                </c:pt>
                <c:pt idx="23">
                  <c:v>SAO JOSE DO RIO PRETO</c:v>
                </c:pt>
                <c:pt idx="24">
                  <c:v>JALES</c:v>
                </c:pt>
                <c:pt idx="25">
                  <c:v>SOROCABA</c:v>
                </c:pt>
                <c:pt idx="26">
                  <c:v>ITAPEVA</c:v>
                </c:pt>
                <c:pt idx="27">
                  <c:v>TAUBATE</c:v>
                </c:pt>
                <c:pt idx="28">
                  <c:v>Total ESP</c:v>
                </c:pt>
              </c:strCache>
            </c:strRef>
          </c:cat>
          <c:val>
            <c:numRef>
              <c:f>[1]Plan1!$X$11:$X$39</c:f>
              <c:numCache>
                <c:formatCode>General</c:formatCode>
                <c:ptCount val="29"/>
                <c:pt idx="0">
                  <c:v>0.63809523809523805</c:v>
                </c:pt>
                <c:pt idx="1">
                  <c:v>1</c:v>
                </c:pt>
                <c:pt idx="2">
                  <c:v>0.88888888888888884</c:v>
                </c:pt>
                <c:pt idx="3">
                  <c:v>0</c:v>
                </c:pt>
                <c:pt idx="4">
                  <c:v>0.57894736842105265</c:v>
                </c:pt>
                <c:pt idx="5">
                  <c:v>0.73333333333333328</c:v>
                </c:pt>
                <c:pt idx="6">
                  <c:v>0.91666666666666663</c:v>
                </c:pt>
                <c:pt idx="7">
                  <c:v>0</c:v>
                </c:pt>
                <c:pt idx="8">
                  <c:v>0.7142857142857143</c:v>
                </c:pt>
                <c:pt idx="9">
                  <c:v>0</c:v>
                </c:pt>
                <c:pt idx="10">
                  <c:v>0</c:v>
                </c:pt>
                <c:pt idx="11">
                  <c:v>0.66101694915254239</c:v>
                </c:pt>
                <c:pt idx="12">
                  <c:v>0.5</c:v>
                </c:pt>
                <c:pt idx="13">
                  <c:v>0</c:v>
                </c:pt>
                <c:pt idx="14">
                  <c:v>0.77777777777777779</c:v>
                </c:pt>
                <c:pt idx="15">
                  <c:v>1</c:v>
                </c:pt>
                <c:pt idx="16">
                  <c:v>0</c:v>
                </c:pt>
                <c:pt idx="17">
                  <c:v>0.5</c:v>
                </c:pt>
                <c:pt idx="18">
                  <c:v>0.6901408450704225</c:v>
                </c:pt>
                <c:pt idx="19">
                  <c:v>0.43181818181818182</c:v>
                </c:pt>
                <c:pt idx="20">
                  <c:v>0.72727272727272729</c:v>
                </c:pt>
                <c:pt idx="21">
                  <c:v>0.72727272727272729</c:v>
                </c:pt>
                <c:pt idx="22">
                  <c:v>1</c:v>
                </c:pt>
                <c:pt idx="23">
                  <c:v>0.48520710059171596</c:v>
                </c:pt>
                <c:pt idx="24">
                  <c:v>0.5</c:v>
                </c:pt>
                <c:pt idx="25">
                  <c:v>0.8</c:v>
                </c:pt>
                <c:pt idx="26">
                  <c:v>0</c:v>
                </c:pt>
                <c:pt idx="27">
                  <c:v>0.79166666666666663</c:v>
                </c:pt>
                <c:pt idx="28">
                  <c:v>0.61912479740680715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8598272"/>
        <c:axId val="28599808"/>
      </c:barChart>
      <c:catAx>
        <c:axId val="28598272"/>
        <c:scaling>
          <c:orientation val="minMax"/>
        </c:scaling>
        <c:delete val="0"/>
        <c:axPos val="b"/>
        <c:majorTickMark val="out"/>
        <c:minorTickMark val="none"/>
        <c:tickLblPos val="nextTo"/>
        <c:crossAx val="28599808"/>
        <c:crosses val="autoZero"/>
        <c:auto val="1"/>
        <c:lblAlgn val="ctr"/>
        <c:lblOffset val="100"/>
        <c:noMultiLvlLbl val="0"/>
      </c:catAx>
      <c:valAx>
        <c:axId val="285998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859827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0.35869</cdr:x>
      <cdr:y>0.00915</cdr:y>
    </cdr:from>
    <cdr:to>
      <cdr:x>0.60381</cdr:x>
      <cdr:y>0.07389</cdr:y>
    </cdr:to>
    <cdr:sp macro="" textlink="">
      <cdr:nvSpPr>
        <cdr:cNvPr id="2" name="Retângulo 1"/>
        <cdr:cNvSpPr/>
      </cdr:nvSpPr>
      <cdr:spPr>
        <a:xfrm xmlns:a="http://schemas.openxmlformats.org/drawingml/2006/main">
          <a:off x="1580549" y="31965"/>
          <a:ext cx="1080097" cy="22607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200" b="1" dirty="0" smtClean="0"/>
            <a:t>Notificados</a:t>
          </a:r>
          <a:endParaRPr lang="pt-BR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0.36267</cdr:x>
      <cdr:y>0</cdr:y>
    </cdr:from>
    <cdr:to>
      <cdr:x>0.60779</cdr:x>
      <cdr:y>0.06474</cdr:y>
    </cdr:to>
    <cdr:sp macro="" textlink="">
      <cdr:nvSpPr>
        <cdr:cNvPr id="2" name="Retângulo 1"/>
        <cdr:cNvSpPr/>
      </cdr:nvSpPr>
      <cdr:spPr>
        <a:xfrm xmlns:a="http://schemas.openxmlformats.org/drawingml/2006/main">
          <a:off x="1598088" y="-2578916"/>
          <a:ext cx="1080097" cy="216051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200" b="1" dirty="0" smtClean="0"/>
            <a:t>Confirmados</a:t>
          </a:r>
          <a:endParaRPr lang="pt-BR" sz="12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01" cy="496574"/>
          </a:xfrm>
          <a:prstGeom prst="rect">
            <a:avLst/>
          </a:prstGeom>
        </p:spPr>
        <p:txBody>
          <a:bodyPr vert="horz" lIns="93015" tIns="46507" rIns="93015" bIns="46507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771" y="0"/>
            <a:ext cx="2946301" cy="496574"/>
          </a:xfrm>
          <a:prstGeom prst="rect">
            <a:avLst/>
          </a:prstGeom>
        </p:spPr>
        <p:txBody>
          <a:bodyPr vert="horz" lIns="93015" tIns="46507" rIns="93015" bIns="46507" rtlCol="0"/>
          <a:lstStyle>
            <a:lvl1pPr algn="r">
              <a:defRPr sz="1200"/>
            </a:lvl1pPr>
          </a:lstStyle>
          <a:p>
            <a:fld id="{178D219D-B163-4E00-98D1-D83FC7C0B5EA}" type="datetimeFigureOut">
              <a:rPr lang="pt-BR" smtClean="0"/>
              <a:pPr/>
              <a:t>28/08/2018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451"/>
            <a:ext cx="2946301" cy="496574"/>
          </a:xfrm>
          <a:prstGeom prst="rect">
            <a:avLst/>
          </a:prstGeom>
        </p:spPr>
        <p:txBody>
          <a:bodyPr vert="horz" lIns="93015" tIns="46507" rIns="93015" bIns="46507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771" y="9428451"/>
            <a:ext cx="2946301" cy="496574"/>
          </a:xfrm>
          <a:prstGeom prst="rect">
            <a:avLst/>
          </a:prstGeom>
        </p:spPr>
        <p:txBody>
          <a:bodyPr vert="horz" lIns="93015" tIns="46507" rIns="93015" bIns="46507" rtlCol="0" anchor="b"/>
          <a:lstStyle>
            <a:lvl1pPr algn="r">
              <a:defRPr sz="1200"/>
            </a:lvl1pPr>
          </a:lstStyle>
          <a:p>
            <a:fld id="{CFA49D23-CAFB-4113-BEBE-1EC802B17CD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789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6333"/>
          </a:xfrm>
          <a:prstGeom prst="rect">
            <a:avLst/>
          </a:prstGeom>
        </p:spPr>
        <p:txBody>
          <a:bodyPr vert="horz" lIns="93442" tIns="46722" rIns="93442" bIns="4672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6333"/>
          </a:xfrm>
          <a:prstGeom prst="rect">
            <a:avLst/>
          </a:prstGeom>
        </p:spPr>
        <p:txBody>
          <a:bodyPr vert="horz" lIns="93442" tIns="46722" rIns="93442" bIns="46722" rtlCol="0"/>
          <a:lstStyle>
            <a:lvl1pPr algn="r">
              <a:defRPr sz="1200"/>
            </a:lvl1pPr>
          </a:lstStyle>
          <a:p>
            <a:fld id="{7D428243-91EF-4738-A516-3EEE2E06581D}" type="datetimeFigureOut">
              <a:rPr lang="pt-BR" smtClean="0"/>
              <a:pPr/>
              <a:t>28/08/2018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42" tIns="46722" rIns="93442" bIns="4672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3442" tIns="46722" rIns="93442" bIns="46722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6333"/>
          </a:xfrm>
          <a:prstGeom prst="rect">
            <a:avLst/>
          </a:prstGeom>
        </p:spPr>
        <p:txBody>
          <a:bodyPr vert="horz" lIns="93442" tIns="46722" rIns="93442" bIns="4672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6333"/>
          </a:xfrm>
          <a:prstGeom prst="rect">
            <a:avLst/>
          </a:prstGeom>
        </p:spPr>
        <p:txBody>
          <a:bodyPr vert="horz" lIns="93442" tIns="46722" rIns="93442" bIns="46722" rtlCol="0" anchor="b"/>
          <a:lstStyle>
            <a:lvl1pPr algn="r">
              <a:defRPr sz="1200"/>
            </a:lvl1pPr>
          </a:lstStyle>
          <a:p>
            <a:fld id="{1B506B30-FC4F-4EE7-89F2-DA5A76A9853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37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42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2018 - SE com maior número de casos confirmados: SE 18 (515) SE 19 (507) e em 2017 SE 16 (189)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114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50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Casos prováveis = confirmados e em investigação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48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4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Legenda: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Automático = &lt;10.000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 = 10.000 - 99.999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Roxo = 100.000 - 249.999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Laranja = 250.000 - 499.999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Vermelho = &gt; 500.000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829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4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Legenda: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Automático = &lt;10.000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 = 10.000 - 99.999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Roxo = 100.000 - 249.999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Laranja = 250.000 - 499.999</a:t>
            </a:r>
            <a:r>
              <a:rPr lang="pt-BR" dirty="0" smtClean="0"/>
              <a:t> </a:t>
            </a:r>
            <a:r>
              <a:rPr lang="pt-BR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Vermelho = &gt; 500.000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829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18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18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 2016 : 1.135 casos confirmados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114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482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18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482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18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114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114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114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GVE Assis 1 casos confirmado.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06B30-FC4F-4EE7-89F2-DA5A76A9853C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18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98E0-E6FF-473B-8EA4-867B6B72C985}" type="datetimeFigureOut">
              <a:rPr lang="pt-BR" smtClean="0"/>
              <a:pPr/>
              <a:t>28/08/2018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715D-256D-4DAB-BB47-A67A57857C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94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70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21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09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84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425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98E0-E6FF-473B-8EA4-867B6B72C98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28/08/2018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715D-256D-4DAB-BB47-A67A57857C1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7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8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77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46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251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64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998E0-E6FF-473B-8EA4-867B6B72C985}" type="datetimeFigureOut">
              <a:rPr lang="pt-BR" smtClean="0"/>
              <a:pPr/>
              <a:t>28/08/2018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A715D-256D-4DAB-BB47-A67A57857C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5221" y="5733256"/>
            <a:ext cx="9138779" cy="1124744"/>
            <a:chOff x="5222" y="5733256"/>
            <a:chExt cx="9138778" cy="11247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8" cstate="print"/>
            <a:srcRect l="23226" t="48599" r="23226" b="37394"/>
            <a:stretch/>
          </p:blipFill>
          <p:spPr>
            <a:xfrm>
              <a:off x="5222" y="5733256"/>
              <a:ext cx="9138778" cy="1124744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971601" y="6093296"/>
              <a:ext cx="1152128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pt-BR" dirty="0"/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59" t="14116" r="24690" b="19802"/>
            <a:stretch/>
          </p:blipFill>
          <p:spPr bwMode="auto">
            <a:xfrm>
              <a:off x="1515209" y="6093296"/>
              <a:ext cx="710278" cy="5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284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998E0-E6FF-473B-8EA4-867B6B72C98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28/08/2018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A715D-256D-4DAB-BB47-A67A57857C13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upo 6"/>
          <p:cNvGrpSpPr/>
          <p:nvPr userDrawn="1"/>
        </p:nvGrpSpPr>
        <p:grpSpPr>
          <a:xfrm>
            <a:off x="5221" y="5733256"/>
            <a:ext cx="9138779" cy="1124744"/>
            <a:chOff x="5222" y="5733256"/>
            <a:chExt cx="9138778" cy="11247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8" cstate="print"/>
            <a:srcRect l="23226" t="48599" r="23226" b="37394"/>
            <a:stretch/>
          </p:blipFill>
          <p:spPr>
            <a:xfrm>
              <a:off x="5222" y="5733256"/>
              <a:ext cx="9138778" cy="1124744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971601" y="6093296"/>
              <a:ext cx="1152128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pt-BR" dirty="0">
                <a:solidFill>
                  <a:prstClr val="black"/>
                </a:solidFill>
              </a:endParaRPr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59" t="14116" r="24690" b="19802"/>
            <a:stretch/>
          </p:blipFill>
          <p:spPr bwMode="auto">
            <a:xfrm>
              <a:off x="1515209" y="6093296"/>
              <a:ext cx="710278" cy="5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2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5700" b="1" dirty="0"/>
              <a:t>Dengue</a:t>
            </a:r>
            <a:br>
              <a:rPr lang="pt-BR" sz="5700" b="1" dirty="0"/>
            </a:br>
            <a:r>
              <a:rPr lang="pt-BR" sz="5700" b="1" dirty="0"/>
              <a:t>Estado de São Pau</a:t>
            </a:r>
            <a:r>
              <a:rPr lang="pt-BR" b="1" dirty="0"/>
              <a:t>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/>
              <a:t>ano dengue 2015/2016</a:t>
            </a:r>
          </a:p>
        </p:txBody>
      </p:sp>
      <p:pic>
        <p:nvPicPr>
          <p:cNvPr id="4" name="Imagem 5" descr="APRESENTAÇÃO PADRAÕ CCD nov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1" y="0"/>
            <a:ext cx="913877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95267" y="2117952"/>
            <a:ext cx="8352928" cy="273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pt-BR" sz="3300" b="1" dirty="0">
              <a:solidFill>
                <a:schemeClr val="tx1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5221" y="5733256"/>
            <a:ext cx="9138779" cy="1124744"/>
            <a:chOff x="5222" y="5733256"/>
            <a:chExt cx="9138778" cy="112474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3" cstate="print"/>
            <a:srcRect l="23226" t="48599" r="23226" b="37394"/>
            <a:stretch/>
          </p:blipFill>
          <p:spPr>
            <a:xfrm>
              <a:off x="5222" y="5733256"/>
              <a:ext cx="9138778" cy="1124744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971601" y="6093296"/>
              <a:ext cx="1152128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pt-BR" dirty="0"/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59" t="14116" r="24690" b="19802"/>
            <a:stretch/>
          </p:blipFill>
          <p:spPr bwMode="auto">
            <a:xfrm>
              <a:off x="1515209" y="6093296"/>
              <a:ext cx="710278" cy="5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tângulo 1"/>
          <p:cNvSpPr>
            <a:spLocks noChangeArrowheads="1"/>
          </p:cNvSpPr>
          <p:nvPr/>
        </p:nvSpPr>
        <p:spPr bwMode="auto">
          <a:xfrm>
            <a:off x="775475" y="2723092"/>
            <a:ext cx="7661273" cy="146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287" tIns="53643" rIns="107287" bIns="53643" anchor="b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pt-BR" altLang="pt-BR" b="1" dirty="0" smtClean="0">
              <a:solidFill>
                <a:srgbClr val="9D0005"/>
              </a:solidFill>
            </a:endParaRP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 smtClean="0">
                <a:solidFill>
                  <a:srgbClr val="9D0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Vigilância </a:t>
            </a:r>
            <a:r>
              <a:rPr lang="pt-BR" altLang="pt-BR" sz="4000" b="1" dirty="0">
                <a:solidFill>
                  <a:srgbClr val="9D0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Arboviroses Urbanas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9D0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Estado de São Paulo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pt-BR" altLang="pt-BR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6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7504" y="188640"/>
            <a:ext cx="8928992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Dengue no Brasil, 2018.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908720"/>
            <a:ext cx="4536503" cy="108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Casos prováveis</a:t>
            </a:r>
            <a:r>
              <a:rPr lang="pt-BR" sz="1600" dirty="0" smtClean="0"/>
              <a:t>: 171.582  </a:t>
            </a:r>
            <a:endParaRPr lang="pt-BR" sz="1600" b="1" dirty="0" smtClean="0"/>
          </a:p>
          <a:p>
            <a:r>
              <a:rPr lang="pt-BR" sz="1600" b="1" dirty="0" smtClean="0"/>
              <a:t>Casos </a:t>
            </a:r>
            <a:r>
              <a:rPr lang="pt-BR" sz="1600" b="1" dirty="0"/>
              <a:t>confirmados</a:t>
            </a:r>
            <a:r>
              <a:rPr lang="pt-BR" sz="1600" dirty="0" smtClean="0"/>
              <a:t>: 85.658 (49,9%)</a:t>
            </a:r>
          </a:p>
          <a:p>
            <a:r>
              <a:rPr lang="pt-BR" sz="1600" b="1" dirty="0"/>
              <a:t>Casos descartados: </a:t>
            </a:r>
            <a:r>
              <a:rPr lang="pt-BR" sz="1600" b="1" dirty="0" smtClean="0"/>
              <a:t> </a:t>
            </a:r>
            <a:r>
              <a:rPr lang="pt-BR" sz="1600" dirty="0" smtClean="0"/>
              <a:t>100.543</a:t>
            </a:r>
          </a:p>
          <a:p>
            <a:r>
              <a:rPr lang="pt-BR" sz="1600" b="1" dirty="0"/>
              <a:t>Inc. 82,9 </a:t>
            </a:r>
            <a:r>
              <a:rPr lang="pt-BR" sz="1600" dirty="0"/>
              <a:t>(100.000hab.)</a:t>
            </a:r>
          </a:p>
          <a:p>
            <a:endParaRPr lang="pt-BR" sz="16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55576" y="580669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http://portalarquivos2.saude.gov.br/images/pdf/2018/julho/12/Monitoramento-dos-casos-ate-a-Semana-Epidemiologica-25-de-2018.pdf</a:t>
            </a:r>
          </a:p>
        </p:txBody>
      </p:sp>
      <p:pic>
        <p:nvPicPr>
          <p:cNvPr id="24" name="Imagem 23" descr="Recorte de Te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9" y="2074545"/>
            <a:ext cx="4397617" cy="3810532"/>
          </a:xfrm>
          <a:prstGeom prst="rect">
            <a:avLst/>
          </a:prstGeom>
        </p:spPr>
      </p:pic>
      <p:pic>
        <p:nvPicPr>
          <p:cNvPr id="25" name="Imagem 24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621" y="711860"/>
            <a:ext cx="3962953" cy="5897527"/>
          </a:xfrm>
          <a:prstGeom prst="rect">
            <a:avLst/>
          </a:prstGeom>
        </p:spPr>
      </p:pic>
      <p:sp>
        <p:nvSpPr>
          <p:cNvPr id="27" name="Elipse 26"/>
          <p:cNvSpPr/>
          <p:nvPr/>
        </p:nvSpPr>
        <p:spPr>
          <a:xfrm>
            <a:off x="8374273" y="4716380"/>
            <a:ext cx="490924" cy="14401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a esquerda 29"/>
          <p:cNvSpPr/>
          <p:nvPr/>
        </p:nvSpPr>
        <p:spPr>
          <a:xfrm flipV="1">
            <a:off x="8892480" y="5919357"/>
            <a:ext cx="288032" cy="14401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Elipse 30"/>
          <p:cNvSpPr/>
          <p:nvPr/>
        </p:nvSpPr>
        <p:spPr>
          <a:xfrm>
            <a:off x="8374273" y="5458834"/>
            <a:ext cx="61169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/>
          <p:cNvSpPr/>
          <p:nvPr/>
        </p:nvSpPr>
        <p:spPr>
          <a:xfrm>
            <a:off x="3740400" y="3284984"/>
            <a:ext cx="490924" cy="14401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11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7504" y="188640"/>
            <a:ext cx="8928992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Dengue no Brasil, 2018.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81355" y="547658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http://portalarquivos2.saude.gov.br/images/pdf/2018/julho/12/Monitoramento-dos-casos-ate-a-Semana-Epidemiologica-25-de-2018.pdf</a:t>
            </a:r>
          </a:p>
        </p:txBody>
      </p:sp>
      <p:pic>
        <p:nvPicPr>
          <p:cNvPr id="13" name="Imagem 12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4" y="1412776"/>
            <a:ext cx="4537391" cy="3364006"/>
          </a:xfrm>
          <a:prstGeom prst="rect">
            <a:avLst/>
          </a:prstGeom>
        </p:spPr>
      </p:pic>
      <p:pic>
        <p:nvPicPr>
          <p:cNvPr id="4" name="Imagem 3" descr="Recorte de Te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19567"/>
            <a:ext cx="4248472" cy="588727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8532304" y="5517232"/>
            <a:ext cx="61169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a esquerda 17"/>
          <p:cNvSpPr/>
          <p:nvPr/>
        </p:nvSpPr>
        <p:spPr>
          <a:xfrm flipV="1">
            <a:off x="8892480" y="5978763"/>
            <a:ext cx="288032" cy="14401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8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Casos </a:t>
            </a: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notificados, confirmados  e óbitos dengue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Estado de São Paulo</a:t>
            </a:r>
            <a:endParaRPr lang="pt-BR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0136945"/>
              </p:ext>
            </p:extLst>
          </p:nvPr>
        </p:nvGraphicFramePr>
        <p:xfrm>
          <a:off x="107504" y="1196753"/>
          <a:ext cx="8928991" cy="1210890"/>
        </p:xfrm>
        <a:graphic>
          <a:graphicData uri="http://schemas.openxmlformats.org/drawingml/2006/table">
            <a:tbl>
              <a:tblPr firstRow="1" bandRow="1"/>
              <a:tblGrid>
                <a:gridCol w="20744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1477"/>
                <a:gridCol w="1320776"/>
                <a:gridCol w="1981163"/>
                <a:gridCol w="1981163"/>
              </a:tblGrid>
              <a:tr h="28604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DENGUE/Ano</a:t>
                      </a:r>
                      <a:endParaRPr lang="pt-B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pt-B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</a:p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01-30)</a:t>
                      </a:r>
                      <a:endParaRPr lang="pt-B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01-30)</a:t>
                      </a:r>
                      <a:endParaRPr lang="pt-B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Variação (%)</a:t>
                      </a:r>
                    </a:p>
                    <a:p>
                      <a:pPr algn="ctr" fontAlgn="b"/>
                      <a:r>
                        <a:rPr lang="pt-B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2017-2018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6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Notificados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83.208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52.373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48.685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ctr" fontAlgn="b">
                        <a:buFontTx/>
                        <a:buChar char="-"/>
                      </a:pPr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878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6.418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3.811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8.268 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+ 117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865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Óbitos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pt-BR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pt-B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827584" y="6068448"/>
            <a:ext cx="2088232" cy="19117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00" b="1" dirty="0" smtClean="0">
                <a:solidFill>
                  <a:schemeClr val="tx1"/>
                </a:solidFill>
              </a:rPr>
              <a:t>Fonte: </a:t>
            </a:r>
            <a:r>
              <a:rPr lang="pt-BR" sz="1000" b="1" dirty="0" err="1" smtClean="0">
                <a:solidFill>
                  <a:schemeClr val="tx1"/>
                </a:solidFill>
              </a:rPr>
              <a:t>Sinan</a:t>
            </a:r>
            <a:r>
              <a:rPr lang="pt-BR" sz="1000" b="1" dirty="0" smtClean="0">
                <a:solidFill>
                  <a:schemeClr val="tx1"/>
                </a:solidFill>
              </a:rPr>
              <a:t> </a:t>
            </a:r>
            <a:r>
              <a:rPr lang="pt-BR" sz="1000" b="1" dirty="0">
                <a:solidFill>
                  <a:schemeClr val="tx1"/>
                </a:solidFill>
              </a:rPr>
              <a:t>Online, </a:t>
            </a:r>
            <a:r>
              <a:rPr lang="pt-BR" sz="1000" b="1" dirty="0" smtClean="0">
                <a:solidFill>
                  <a:schemeClr val="tx1"/>
                </a:solidFill>
              </a:rPr>
              <a:t>27.07.18</a:t>
            </a:r>
            <a:endParaRPr lang="pt-BR" sz="1000" b="1" dirty="0"/>
          </a:p>
          <a:p>
            <a:endParaRPr lang="pt-BR" sz="1000" dirty="0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631460"/>
              </p:ext>
            </p:extLst>
          </p:nvPr>
        </p:nvGraphicFramePr>
        <p:xfrm>
          <a:off x="130900" y="2672918"/>
          <a:ext cx="4297084" cy="3332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1186244"/>
              </p:ext>
            </p:extLst>
          </p:nvPr>
        </p:nvGraphicFramePr>
        <p:xfrm>
          <a:off x="4619028" y="2672919"/>
          <a:ext cx="4406400" cy="333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tângulo 14"/>
          <p:cNvSpPr/>
          <p:nvPr/>
        </p:nvSpPr>
        <p:spPr>
          <a:xfrm>
            <a:off x="1799463" y="2672919"/>
            <a:ext cx="1080140" cy="2160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 smtClean="0"/>
              <a:t>Notificados</a:t>
            </a:r>
            <a:endParaRPr lang="pt-BR" sz="1200" b="1" dirty="0"/>
          </a:p>
        </p:txBody>
      </p:sp>
      <p:sp>
        <p:nvSpPr>
          <p:cNvPr id="16" name="Retângulo 15"/>
          <p:cNvSpPr/>
          <p:nvPr/>
        </p:nvSpPr>
        <p:spPr>
          <a:xfrm>
            <a:off x="6381290" y="2672919"/>
            <a:ext cx="1080140" cy="2160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 smtClean="0"/>
              <a:t>Confirmados</a:t>
            </a:r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22645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7504" y="116632"/>
            <a:ext cx="8928992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prstClr val="white"/>
                </a:solidFill>
              </a:rPr>
              <a:t>Diagrama de controle de dengue </a:t>
            </a:r>
          </a:p>
          <a:p>
            <a:pPr algn="ctr"/>
            <a:r>
              <a:rPr lang="pt-BR" sz="2400" b="1" dirty="0" smtClean="0">
                <a:solidFill>
                  <a:prstClr val="white"/>
                </a:solidFill>
              </a:rPr>
              <a:t> serie histórica 2007 – 2017.</a:t>
            </a:r>
          </a:p>
          <a:p>
            <a:pPr algn="ctr"/>
            <a:r>
              <a:rPr lang="pt-BR" sz="2400" b="1" dirty="0" smtClean="0">
                <a:solidFill>
                  <a:prstClr val="white"/>
                </a:solidFill>
              </a:rPr>
              <a:t> Estado </a:t>
            </a:r>
            <a:r>
              <a:rPr lang="pt-BR" sz="2400" b="1" dirty="0">
                <a:solidFill>
                  <a:prstClr val="white"/>
                </a:solidFill>
              </a:rPr>
              <a:t>de São </a:t>
            </a:r>
            <a:r>
              <a:rPr lang="pt-BR" sz="2400" b="1" dirty="0" smtClean="0">
                <a:solidFill>
                  <a:prstClr val="white"/>
                </a:solidFill>
              </a:rPr>
              <a:t>Paulo, 2018</a:t>
            </a:r>
            <a:endParaRPr lang="pt-BR" sz="2400" b="1" dirty="0">
              <a:solidFill>
                <a:prstClr val="white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99592" y="5786711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200" b="1" dirty="0">
                <a:solidFill>
                  <a:prstClr val="black"/>
                </a:solidFill>
              </a:rPr>
              <a:t>Fonte: </a:t>
            </a:r>
            <a:r>
              <a:rPr lang="pt-BR" sz="1200" b="1" dirty="0" err="1">
                <a:solidFill>
                  <a:prstClr val="black"/>
                </a:solidFill>
              </a:rPr>
              <a:t>Sinan</a:t>
            </a:r>
            <a:r>
              <a:rPr lang="pt-BR" sz="1200" b="1" dirty="0">
                <a:solidFill>
                  <a:prstClr val="black"/>
                </a:solidFill>
              </a:rPr>
              <a:t> </a:t>
            </a:r>
            <a:r>
              <a:rPr lang="pt-BR" sz="1200" b="1" dirty="0" smtClean="0">
                <a:solidFill>
                  <a:prstClr val="black"/>
                </a:solidFill>
              </a:rPr>
              <a:t>Online</a:t>
            </a:r>
            <a:r>
              <a:rPr lang="pt-BR" sz="1200" b="1" dirty="0">
                <a:solidFill>
                  <a:prstClr val="black"/>
                </a:solidFill>
              </a:rPr>
              <a:t>, </a:t>
            </a:r>
            <a:r>
              <a:rPr lang="pt-BR" sz="1200" b="1" dirty="0" smtClean="0">
                <a:solidFill>
                  <a:prstClr val="black"/>
                </a:solidFill>
              </a:rPr>
              <a:t>27.07.18</a:t>
            </a:r>
          </a:p>
          <a:p>
            <a:endParaRPr lang="pt-BR" sz="10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529888"/>
              </p:ext>
            </p:extLst>
          </p:nvPr>
        </p:nvGraphicFramePr>
        <p:xfrm>
          <a:off x="230884" y="1124744"/>
          <a:ext cx="8784000" cy="486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046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Proporção das classificações de Dengue em relação ao total de casos notificados, segundo GVE de </a:t>
            </a:r>
            <a:r>
              <a:rPr lang="pt-BR" sz="2000" b="1" dirty="0">
                <a:solidFill>
                  <a:schemeClr val="bg1"/>
                </a:solidFill>
              </a:rPr>
              <a:t>R</a:t>
            </a:r>
            <a:r>
              <a:rPr lang="pt-BR" sz="2000" b="1" dirty="0" smtClean="0">
                <a:solidFill>
                  <a:schemeClr val="bg1"/>
                </a:solidFill>
              </a:rPr>
              <a:t>esidência, Estado </a:t>
            </a:r>
            <a:r>
              <a:rPr lang="pt-BR" sz="2000" b="1" dirty="0">
                <a:solidFill>
                  <a:schemeClr val="bg1"/>
                </a:solidFill>
              </a:rPr>
              <a:t>de São </a:t>
            </a:r>
            <a:r>
              <a:rPr lang="pt-BR" sz="2000" b="1" dirty="0" smtClean="0">
                <a:solidFill>
                  <a:schemeClr val="bg1"/>
                </a:solidFill>
              </a:rPr>
              <a:t>Paulo,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99592" y="5693033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200" b="1" dirty="0">
                <a:solidFill>
                  <a:schemeClr val="tx1"/>
                </a:solidFill>
              </a:rPr>
              <a:t>Fonte: </a:t>
            </a:r>
            <a:r>
              <a:rPr lang="pt-BR" sz="1200" b="1" dirty="0" err="1">
                <a:solidFill>
                  <a:schemeClr val="tx1"/>
                </a:solidFill>
              </a:rPr>
              <a:t>Sinan</a:t>
            </a:r>
            <a:r>
              <a:rPr lang="pt-BR" sz="1200" b="1" dirty="0">
                <a:solidFill>
                  <a:schemeClr val="tx1"/>
                </a:solidFill>
              </a:rPr>
              <a:t> </a:t>
            </a:r>
            <a:r>
              <a:rPr lang="pt-BR" sz="1200" b="1" dirty="0" smtClean="0">
                <a:solidFill>
                  <a:schemeClr val="tx1"/>
                </a:solidFill>
              </a:rPr>
              <a:t>Online</a:t>
            </a:r>
            <a:r>
              <a:rPr lang="pt-BR" sz="1200" b="1" dirty="0">
                <a:solidFill>
                  <a:schemeClr val="tx1"/>
                </a:solidFill>
              </a:rPr>
              <a:t>, </a:t>
            </a:r>
            <a:r>
              <a:rPr lang="pt-BR" sz="1200" b="1" dirty="0" smtClean="0">
                <a:solidFill>
                  <a:schemeClr val="tx1"/>
                </a:solidFill>
              </a:rPr>
              <a:t>27.07.18</a:t>
            </a:r>
            <a:endParaRPr lang="pt-BR" sz="10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8676456" y="1124744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4.656*</a:t>
            </a:r>
            <a:endParaRPr lang="pt-BR" sz="10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7718778" y="5704656"/>
            <a:ext cx="144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 smtClean="0"/>
              <a:t>Obs.: * nº de casos</a:t>
            </a:r>
            <a:endParaRPr lang="pt-BR" sz="9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8684243" y="1763307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8.268*</a:t>
            </a:r>
            <a:endParaRPr lang="pt-BR" sz="10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8604448" y="3355595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35.761*</a:t>
            </a:r>
            <a:endParaRPr lang="pt-BR" sz="1000" b="1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898988"/>
              </p:ext>
            </p:extLst>
          </p:nvPr>
        </p:nvGraphicFramePr>
        <p:xfrm>
          <a:off x="107504" y="949349"/>
          <a:ext cx="8653809" cy="550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66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Proporção dos casos prováveis de Dengue SE 22 - 25 e 26 -29 de 2018 por GVE de, Estado </a:t>
            </a:r>
            <a:r>
              <a:rPr lang="pt-BR" sz="2000" b="1" dirty="0">
                <a:solidFill>
                  <a:schemeClr val="bg1"/>
                </a:solidFill>
              </a:rPr>
              <a:t>de São </a:t>
            </a:r>
            <a:r>
              <a:rPr lang="pt-BR" sz="2000" b="1" dirty="0" smtClean="0">
                <a:solidFill>
                  <a:schemeClr val="bg1"/>
                </a:solidFill>
              </a:rPr>
              <a:t>Paulo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99592" y="5693033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200" b="1" dirty="0">
                <a:solidFill>
                  <a:schemeClr val="tx1"/>
                </a:solidFill>
              </a:rPr>
              <a:t>Fonte: </a:t>
            </a:r>
            <a:r>
              <a:rPr lang="pt-BR" sz="1200" b="1" dirty="0" err="1">
                <a:solidFill>
                  <a:schemeClr val="tx1"/>
                </a:solidFill>
              </a:rPr>
              <a:t>Sinan</a:t>
            </a:r>
            <a:r>
              <a:rPr lang="pt-BR" sz="1200" b="1" dirty="0">
                <a:solidFill>
                  <a:schemeClr val="tx1"/>
                </a:solidFill>
              </a:rPr>
              <a:t> </a:t>
            </a:r>
            <a:r>
              <a:rPr lang="pt-BR" sz="1200" b="1" dirty="0" smtClean="0">
                <a:solidFill>
                  <a:schemeClr val="tx1"/>
                </a:solidFill>
              </a:rPr>
              <a:t>Online</a:t>
            </a:r>
            <a:r>
              <a:rPr lang="pt-BR" sz="1200" b="1" dirty="0">
                <a:solidFill>
                  <a:schemeClr val="tx1"/>
                </a:solidFill>
              </a:rPr>
              <a:t>, </a:t>
            </a:r>
            <a:r>
              <a:rPr lang="pt-BR" sz="1200" b="1" dirty="0" smtClean="0">
                <a:solidFill>
                  <a:schemeClr val="tx1"/>
                </a:solidFill>
              </a:rPr>
              <a:t>27.07.18</a:t>
            </a:r>
            <a:endParaRPr lang="pt-BR" sz="1000" b="1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006797"/>
              </p:ext>
            </p:extLst>
          </p:nvPr>
        </p:nvGraphicFramePr>
        <p:xfrm>
          <a:off x="79959" y="936838"/>
          <a:ext cx="8895778" cy="544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784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28826"/>
            <a:ext cx="8928992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Incidência de casos confirmados de dengue, ESP,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6036024"/>
            <a:ext cx="2088232" cy="9001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800" b="1" dirty="0">
                <a:solidFill>
                  <a:schemeClr val="tx1"/>
                </a:solidFill>
              </a:rPr>
              <a:t>Fonte: </a:t>
            </a:r>
            <a:r>
              <a:rPr lang="pt-BR" sz="800" b="1" dirty="0" err="1">
                <a:solidFill>
                  <a:schemeClr val="tx1"/>
                </a:solidFill>
              </a:rPr>
              <a:t>Sinan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smtClean="0">
                <a:solidFill>
                  <a:schemeClr val="tx1"/>
                </a:solidFill>
              </a:rPr>
              <a:t>Online</a:t>
            </a:r>
            <a:r>
              <a:rPr lang="pt-BR" sz="800" b="1" dirty="0">
                <a:solidFill>
                  <a:schemeClr val="tx1"/>
                </a:solidFill>
              </a:rPr>
              <a:t>, </a:t>
            </a:r>
            <a:r>
              <a:rPr lang="pt-BR" sz="800" b="1" dirty="0" smtClean="0">
                <a:solidFill>
                  <a:schemeClr val="tx1"/>
                </a:solidFill>
              </a:rPr>
              <a:t>27.07.18</a:t>
            </a:r>
            <a:endParaRPr lang="pt-BR" sz="800" b="1" dirty="0"/>
          </a:p>
          <a:p>
            <a:pPr algn="ctr"/>
            <a:endParaRPr lang="pt-BR" sz="1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22750" y="3767931"/>
          <a:ext cx="698500" cy="190500"/>
        </p:xfrm>
        <a:graphic>
          <a:graphicData uri="http://schemas.openxmlformats.org/drawingml/2006/table">
            <a:tbl>
              <a:tblPr/>
              <a:tblGrid>
                <a:gridCol w="6985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45067"/>
              </p:ext>
            </p:extLst>
          </p:nvPr>
        </p:nvGraphicFramePr>
        <p:xfrm>
          <a:off x="167367" y="2994799"/>
          <a:ext cx="4813703" cy="2920919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1481127"/>
                <a:gridCol w="1666296"/>
                <a:gridCol w="740576"/>
                <a:gridCol w="925704"/>
              </a:tblGrid>
              <a:tr h="3301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+mj-lt"/>
                        </a:rPr>
                        <a:t>GVE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963" marR="3963" marT="3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MUNICÍPIO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963" marR="3963" marT="39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CASOS (n)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3963" marR="3963" marT="39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Incidência</a:t>
                      </a:r>
                      <a:r>
                        <a:rPr lang="pt-BR" sz="10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pt-BR" sz="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(*100milhab)</a:t>
                      </a:r>
                      <a:endParaRPr lang="pt-BR" sz="8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3963" marR="3963" marT="3963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CAMPINAS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354800 Santo Antônio de Posse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pt-BR" sz="9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3.771,76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350020 Adolfo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1.717,93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355610 Valentim Gentil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1.421,88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RIBEIRÃO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353950 Pitangueiras</a:t>
                      </a:r>
                      <a:r>
                        <a:rPr lang="pt-BR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1.324,28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351130 Cedral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1.315,35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ARARAQUARA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353205 </a:t>
                      </a:r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Motuca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1.069,29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354925 São João de Iracema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945,38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352070 Indiaporã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835,23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SOROCABA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354060 Porto Feliz</a:t>
                      </a:r>
                      <a:r>
                        <a:rPr lang="pt-BR" sz="900" b="1" i="0" u="none" strike="noStrike">
                          <a:solidFill>
                            <a:srgbClr val="974706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817,03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355720 Chavantes</a:t>
                      </a:r>
                      <a:r>
                        <a:rPr lang="pt-BR" sz="900" b="1" i="0" u="none" strike="noStrike">
                          <a:solidFill>
                            <a:srgbClr val="974706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736,77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353590 Paranapuã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592,45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353250 Neves Paulista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522,28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ARAÇATUBA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354440 Rubiácea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393,96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353030 Mirassol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367,60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355695 Vitória Brasil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327,33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CAMPINAS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351905 Holambra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321,15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169090" y="2631911"/>
            <a:ext cx="2590277" cy="276999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chemeClr val="bg1"/>
                </a:solidFill>
              </a:rPr>
              <a:t>Municípios maiores Incidência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69090" y="1254976"/>
            <a:ext cx="231467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Incidência do ESP: 18,33 </a:t>
            </a:r>
            <a:r>
              <a:rPr lang="pt-BR" sz="800" b="1" dirty="0" smtClean="0"/>
              <a:t>(*100.000 </a:t>
            </a:r>
            <a:r>
              <a:rPr lang="pt-BR" sz="800" b="1" dirty="0" err="1" smtClean="0"/>
              <a:t>hab</a:t>
            </a:r>
            <a:r>
              <a:rPr lang="pt-BR" sz="800" b="1" dirty="0" smtClean="0"/>
              <a:t>)</a:t>
            </a:r>
            <a:endParaRPr lang="pt-BR" sz="800" b="1" dirty="0"/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155147"/>
              </p:ext>
            </p:extLst>
          </p:nvPr>
        </p:nvGraphicFramePr>
        <p:xfrm>
          <a:off x="5796135" y="3150677"/>
          <a:ext cx="3239332" cy="2758087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648073"/>
                <a:gridCol w="1368152"/>
                <a:gridCol w="307057"/>
                <a:gridCol w="916050"/>
              </a:tblGrid>
              <a:tr h="266641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GVE</a:t>
                      </a:r>
                      <a:endParaRPr lang="pt-BR" sz="1000" dirty="0"/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kern="1200" dirty="0" smtClean="0">
                          <a:effectLst/>
                        </a:rPr>
                        <a:t>ÓBITOS</a:t>
                      </a:r>
                    </a:p>
                    <a:p>
                      <a:pPr algn="ctr" fontAlgn="b"/>
                      <a:r>
                        <a:rPr lang="pt-BR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(município</a:t>
                      </a:r>
                      <a:r>
                        <a:rPr lang="pt-BR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pt-BR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n)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u="none" strike="noStrike" dirty="0" smtClean="0">
                          <a:effectLst/>
                        </a:rPr>
                        <a:t>ÓBITOS (investigação)</a:t>
                      </a:r>
                      <a:endParaRPr lang="pt-BR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63018">
                <a:tc>
                  <a:txBody>
                    <a:bodyPr/>
                    <a:lstStyle/>
                    <a:p>
                      <a:r>
                        <a:rPr lang="pt-BR" sz="900" dirty="0" smtClean="0"/>
                        <a:t>ASSIS</a:t>
                      </a:r>
                      <a:endParaRPr lang="pt-BR" sz="9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2428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BARRETOS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Barretos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CAMPINAS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S.</a:t>
                      </a:r>
                      <a:r>
                        <a:rPr lang="pt-B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A.  Posse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107286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FRANCA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MOGI DAS </a:t>
                      </a:r>
                      <a:r>
                        <a:rPr lang="pt-BR" sz="900" u="none" strike="noStrike" dirty="0" smtClean="0">
                          <a:effectLst/>
                        </a:rPr>
                        <a:t>CRUZES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Guarulhos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REGISTRO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SANTOS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SOROCABA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Porto</a:t>
                      </a:r>
                      <a:r>
                        <a:rPr lang="pt-B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Feliz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3774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TAUBATÉ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015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u="none" strike="noStrike" dirty="0">
                          <a:effectLst/>
                        </a:rPr>
                        <a:t>Total Geral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 smtClean="0">
                          <a:effectLst/>
                        </a:rPr>
                        <a:t>13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8" name="Pentágono 17"/>
          <p:cNvSpPr>
            <a:spLocks/>
          </p:cNvSpPr>
          <p:nvPr/>
        </p:nvSpPr>
        <p:spPr>
          <a:xfrm>
            <a:off x="6736625" y="3789040"/>
            <a:ext cx="432048" cy="149122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" dirty="0" smtClean="0">
                <a:solidFill>
                  <a:schemeClr val="tx1"/>
                </a:solidFill>
              </a:rPr>
              <a:t>DENV 2</a:t>
            </a:r>
            <a:endParaRPr lang="pt-BR" sz="500" dirty="0">
              <a:solidFill>
                <a:schemeClr val="tx1"/>
              </a:solidFill>
            </a:endParaRPr>
          </a:p>
        </p:txBody>
      </p:sp>
      <p:sp>
        <p:nvSpPr>
          <p:cNvPr id="20" name="Pentágono 19"/>
          <p:cNvSpPr>
            <a:spLocks/>
          </p:cNvSpPr>
          <p:nvPr/>
        </p:nvSpPr>
        <p:spPr>
          <a:xfrm>
            <a:off x="6552220" y="4108799"/>
            <a:ext cx="504056" cy="149122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" dirty="0" smtClean="0">
                <a:solidFill>
                  <a:schemeClr val="tx1"/>
                </a:solidFill>
              </a:rPr>
              <a:t>1 </a:t>
            </a:r>
            <a:r>
              <a:rPr lang="pt-BR" sz="500" dirty="0">
                <a:solidFill>
                  <a:schemeClr val="tx1"/>
                </a:solidFill>
              </a:rPr>
              <a:t> </a:t>
            </a:r>
            <a:r>
              <a:rPr lang="pt-BR" sz="500" dirty="0" smtClean="0">
                <a:solidFill>
                  <a:schemeClr val="tx1"/>
                </a:solidFill>
              </a:rPr>
              <a:t>DENV 2</a:t>
            </a:r>
            <a:endParaRPr lang="pt-BR" sz="500" dirty="0">
              <a:solidFill>
                <a:schemeClr val="tx1"/>
              </a:solidFill>
            </a:endParaRPr>
          </a:p>
        </p:txBody>
      </p:sp>
      <p:sp>
        <p:nvSpPr>
          <p:cNvPr id="22" name="Pentágono 21"/>
          <p:cNvSpPr>
            <a:spLocks/>
          </p:cNvSpPr>
          <p:nvPr/>
        </p:nvSpPr>
        <p:spPr>
          <a:xfrm>
            <a:off x="6515971" y="5360698"/>
            <a:ext cx="432048" cy="149122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" dirty="0" smtClean="0">
                <a:solidFill>
                  <a:schemeClr val="tx1"/>
                </a:solidFill>
              </a:rPr>
              <a:t>DENV </a:t>
            </a:r>
            <a:r>
              <a:rPr lang="pt-BR" sz="500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35268"/>
            <a:ext cx="4876800" cy="227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aixaDeTexto 23"/>
          <p:cNvSpPr txBox="1"/>
          <p:nvPr/>
        </p:nvSpPr>
        <p:spPr>
          <a:xfrm>
            <a:off x="6701197" y="624895"/>
            <a:ext cx="1224136" cy="276999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 smtClean="0">
                <a:solidFill>
                  <a:schemeClr val="bg1"/>
                </a:solidFill>
              </a:rPr>
              <a:t>Mapa Incidência 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347865" y="5860042"/>
            <a:ext cx="1872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pt-BR" sz="900" b="1" dirty="0" smtClean="0">
                <a:solidFill>
                  <a:srgbClr val="000000"/>
                </a:solidFill>
              </a:rPr>
              <a:t>* DENV 2       </a:t>
            </a:r>
            <a:r>
              <a:rPr lang="pt-BR" sz="900" b="1" dirty="0" smtClean="0">
                <a:solidFill>
                  <a:schemeClr val="accent6">
                    <a:lumMod val="50000"/>
                  </a:schemeClr>
                </a:solidFill>
              </a:rPr>
              <a:t>* DENV 1</a:t>
            </a:r>
            <a:endParaRPr lang="pt-BR" sz="9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837777" y="2708855"/>
            <a:ext cx="3131840" cy="40011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chemeClr val="bg1"/>
                </a:solidFill>
              </a:rPr>
              <a:t>Distribuição de </a:t>
            </a:r>
            <a:r>
              <a:rPr lang="pt-B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óbitos</a:t>
            </a:r>
            <a:r>
              <a:rPr lang="pt-BR" sz="1000" b="1" dirty="0">
                <a:solidFill>
                  <a:schemeClr val="bg1"/>
                </a:solidFill>
              </a:rPr>
              <a:t> por dengue </a:t>
            </a:r>
            <a:r>
              <a:rPr lang="pt-BR" sz="1000" b="1" dirty="0" smtClean="0">
                <a:solidFill>
                  <a:schemeClr val="bg1"/>
                </a:solidFill>
              </a:rPr>
              <a:t>por </a:t>
            </a:r>
            <a:r>
              <a:rPr lang="pt-BR" sz="1000" b="1" dirty="0">
                <a:solidFill>
                  <a:schemeClr val="bg1"/>
                </a:solidFill>
              </a:rPr>
              <a:t>município de residência.  Estado de São Paulo, </a:t>
            </a:r>
            <a:r>
              <a:rPr lang="pt-BR" sz="1000" b="1" dirty="0" smtClean="0">
                <a:solidFill>
                  <a:schemeClr val="bg1"/>
                </a:solidFill>
              </a:rPr>
              <a:t>2018</a:t>
            </a:r>
            <a:endParaRPr lang="pt-BR" sz="1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907" y="930013"/>
            <a:ext cx="1609116" cy="84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9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28826"/>
            <a:ext cx="8928992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Sorotipos de dengue (DENV), ESP,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6036024"/>
            <a:ext cx="2088232" cy="9001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800" b="1" dirty="0">
                <a:solidFill>
                  <a:schemeClr val="tx1"/>
                </a:solidFill>
              </a:rPr>
              <a:t>Fonte: </a:t>
            </a:r>
            <a:r>
              <a:rPr lang="pt-BR" sz="800" b="1" dirty="0" err="1">
                <a:solidFill>
                  <a:schemeClr val="tx1"/>
                </a:solidFill>
              </a:rPr>
              <a:t>Sinan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smtClean="0">
                <a:solidFill>
                  <a:schemeClr val="tx1"/>
                </a:solidFill>
              </a:rPr>
              <a:t>Online</a:t>
            </a:r>
            <a:r>
              <a:rPr lang="pt-BR" sz="800" b="1" dirty="0">
                <a:solidFill>
                  <a:schemeClr val="tx1"/>
                </a:solidFill>
              </a:rPr>
              <a:t>, </a:t>
            </a:r>
            <a:r>
              <a:rPr lang="pt-BR" sz="800" b="1" dirty="0" smtClean="0">
                <a:solidFill>
                  <a:schemeClr val="tx1"/>
                </a:solidFill>
              </a:rPr>
              <a:t>31.07.18</a:t>
            </a:r>
            <a:endParaRPr lang="pt-BR" sz="800" b="1" dirty="0"/>
          </a:p>
          <a:p>
            <a:pPr algn="ctr"/>
            <a:endParaRPr lang="pt-BR" sz="1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22750" y="3767931"/>
          <a:ext cx="698500" cy="190500"/>
        </p:xfrm>
        <a:graphic>
          <a:graphicData uri="http://schemas.openxmlformats.org/drawingml/2006/table">
            <a:tbl>
              <a:tblPr/>
              <a:tblGrid>
                <a:gridCol w="6985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16" y="1360512"/>
            <a:ext cx="8712968" cy="4351038"/>
          </a:xfrm>
          <a:prstGeom prst="rect">
            <a:avLst/>
          </a:prstGeom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321165"/>
              </p:ext>
            </p:extLst>
          </p:nvPr>
        </p:nvGraphicFramePr>
        <p:xfrm>
          <a:off x="107504" y="4725144"/>
          <a:ext cx="2952327" cy="962025"/>
        </p:xfrm>
        <a:graphic>
          <a:graphicData uri="http://schemas.openxmlformats.org/drawingml/2006/table">
            <a:tbl>
              <a:tblPr/>
              <a:tblGrid>
                <a:gridCol w="968969"/>
                <a:gridCol w="968969"/>
                <a:gridCol w="1014389"/>
              </a:tblGrid>
              <a:tr h="20002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Tabela: Nº de amostras </a:t>
                      </a:r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isoladas com identificação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DENV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77619"/>
              </p:ext>
            </p:extLst>
          </p:nvPr>
        </p:nvGraphicFramePr>
        <p:xfrm>
          <a:off x="6807584" y="4509120"/>
          <a:ext cx="2120900" cy="1343025"/>
        </p:xfrm>
        <a:graphic>
          <a:graphicData uri="http://schemas.openxmlformats.org/drawingml/2006/table">
            <a:tbl>
              <a:tblPr/>
              <a:tblGrid>
                <a:gridCol w="903522"/>
                <a:gridCol w="608689"/>
                <a:gridCol w="608689"/>
              </a:tblGrid>
              <a:tr h="20002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Tabela: Nº de </a:t>
                      </a:r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municípios 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DENV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nº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DENV1 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4" name="Retângulo 13"/>
          <p:cNvSpPr/>
          <p:nvPr/>
        </p:nvSpPr>
        <p:spPr>
          <a:xfrm>
            <a:off x="7326271" y="1300716"/>
            <a:ext cx="1800200" cy="7398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166218"/>
              </p:ext>
            </p:extLst>
          </p:nvPr>
        </p:nvGraphicFramePr>
        <p:xfrm>
          <a:off x="6309285" y="1484784"/>
          <a:ext cx="2033972" cy="762000"/>
        </p:xfrm>
        <a:graphic>
          <a:graphicData uri="http://schemas.openxmlformats.org/drawingml/2006/table">
            <a:tbl>
              <a:tblPr/>
              <a:tblGrid>
                <a:gridCol w="798614"/>
                <a:gridCol w="123535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Legenda: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2A0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DENV 1 e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CaixaDeTexto 20"/>
          <p:cNvSpPr txBox="1"/>
          <p:nvPr/>
        </p:nvSpPr>
        <p:spPr>
          <a:xfrm>
            <a:off x="1043609" y="620688"/>
            <a:ext cx="6282662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</a:rPr>
              <a:t>Mapa: Distribuição dos DENV de acordo com o mun. de res., ESP, 2018</a:t>
            </a:r>
            <a:endParaRPr lang="pt-B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7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06350"/>
            <a:ext cx="8924626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CHIKUNGUNYA NO BRASIL,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860032" y="1314346"/>
            <a:ext cx="620604" cy="20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55976" y="1182367"/>
            <a:ext cx="504056" cy="23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171500" y="684514"/>
            <a:ext cx="4579226" cy="107721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/>
              <a:t>Casos </a:t>
            </a:r>
            <a:r>
              <a:rPr lang="pt-BR" sz="1600" b="1" dirty="0" smtClean="0"/>
              <a:t>prováveis</a:t>
            </a:r>
            <a:r>
              <a:rPr lang="pt-BR" sz="1600" dirty="0" smtClean="0"/>
              <a:t>: 53.089 </a:t>
            </a:r>
          </a:p>
          <a:p>
            <a:r>
              <a:rPr lang="pt-BR" sz="1600" b="1" dirty="0" smtClean="0"/>
              <a:t>Incidência:</a:t>
            </a:r>
            <a:r>
              <a:rPr lang="pt-BR" sz="1600" dirty="0" smtClean="0"/>
              <a:t> 25,6 casos/100.000 hab.</a:t>
            </a:r>
          </a:p>
          <a:p>
            <a:r>
              <a:rPr lang="pt-BR" sz="1600" b="1" dirty="0" smtClean="0"/>
              <a:t>Casos </a:t>
            </a:r>
            <a:r>
              <a:rPr lang="pt-BR" sz="1600" b="1" dirty="0"/>
              <a:t>confirmados</a:t>
            </a:r>
            <a:r>
              <a:rPr lang="pt-BR" sz="1600" dirty="0"/>
              <a:t>: </a:t>
            </a:r>
            <a:r>
              <a:rPr lang="pt-BR" sz="1600" dirty="0" smtClean="0"/>
              <a:t>34.079 (64,2%)</a:t>
            </a:r>
          </a:p>
          <a:p>
            <a:r>
              <a:rPr lang="pt-BR" sz="1600" b="1" dirty="0" smtClean="0"/>
              <a:t>Casos </a:t>
            </a:r>
            <a:r>
              <a:rPr lang="pt-BR" sz="1600" b="1" dirty="0"/>
              <a:t>descartados</a:t>
            </a:r>
            <a:r>
              <a:rPr lang="pt-BR" sz="1600" b="1" dirty="0" smtClean="0"/>
              <a:t>: </a:t>
            </a:r>
            <a:r>
              <a:rPr lang="pt-BR" sz="1600" dirty="0" smtClean="0"/>
              <a:t>12.804</a:t>
            </a:r>
            <a:endParaRPr lang="pt-BR" sz="1600" dirty="0"/>
          </a:p>
        </p:txBody>
      </p:sp>
      <p:pic>
        <p:nvPicPr>
          <p:cNvPr id="7" name="Imagem 6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230" y="684514"/>
            <a:ext cx="3755762" cy="5984846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8372247" y="5733855"/>
            <a:ext cx="467656" cy="14401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esquerda 7"/>
          <p:cNvSpPr/>
          <p:nvPr/>
        </p:nvSpPr>
        <p:spPr>
          <a:xfrm>
            <a:off x="8839903" y="4552083"/>
            <a:ext cx="313154" cy="121158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Recorte de Te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39" y="1988394"/>
            <a:ext cx="3848637" cy="3791479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689726" y="567640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http://portalarquivos2.saude.gov.br/images/pdf/2018/julho/12/Monitoramento-dos-casos-ate-a-Semana-Epidemiologica-25-de-2018.pdf</a:t>
            </a:r>
          </a:p>
        </p:txBody>
      </p:sp>
    </p:spTree>
    <p:extLst>
      <p:ext uri="{BB962C8B-B14F-4D97-AF65-F5344CB8AC3E}">
        <p14:creationId xmlns:p14="http://schemas.microsoft.com/office/powerpoint/2010/main" val="359005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06350"/>
            <a:ext cx="8924626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CHIKUNGUNYA NO BRASIL,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860032" y="1314346"/>
            <a:ext cx="620604" cy="20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55976" y="1182367"/>
            <a:ext cx="504056" cy="23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00386"/>
            <a:ext cx="4579226" cy="3280742"/>
          </a:xfrm>
          <a:prstGeom prst="rect">
            <a:avLst/>
          </a:prstGeom>
        </p:spPr>
      </p:pic>
      <p:pic>
        <p:nvPicPr>
          <p:cNvPr id="4" name="Imagem 3" descr="Recorte de Te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113" y="679846"/>
            <a:ext cx="3888432" cy="565864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583936" y="564647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http://portalarquivos2.saude.gov.br/images/pdf/2018/julho/12/Monitoramento-dos-casos-ate-a-Semana-Epidemiologica-25-de-2018.pdf</a:t>
            </a:r>
          </a:p>
        </p:txBody>
      </p:sp>
      <p:sp>
        <p:nvSpPr>
          <p:cNvPr id="5" name="Elipse 4"/>
          <p:cNvSpPr/>
          <p:nvPr/>
        </p:nvSpPr>
        <p:spPr>
          <a:xfrm>
            <a:off x="6948264" y="4077072"/>
            <a:ext cx="288032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esquerda 15"/>
          <p:cNvSpPr/>
          <p:nvPr/>
        </p:nvSpPr>
        <p:spPr>
          <a:xfrm flipV="1">
            <a:off x="7236296" y="4509120"/>
            <a:ext cx="288032" cy="14401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3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Casos </a:t>
            </a: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notificados e confirmados  chikungunya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Estado de São Paulo</a:t>
            </a:r>
            <a:endParaRPr lang="pt-BR" sz="2800" dirty="0">
              <a:solidFill>
                <a:schemeClr val="bg1"/>
              </a:solidFill>
            </a:endParaRPr>
          </a:p>
        </p:txBody>
      </p: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38355"/>
              </p:ext>
            </p:extLst>
          </p:nvPr>
        </p:nvGraphicFramePr>
        <p:xfrm>
          <a:off x="419596" y="1340768"/>
          <a:ext cx="8496945" cy="98869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9389"/>
                <a:gridCol w="1699389"/>
                <a:gridCol w="1699389"/>
                <a:gridCol w="1699389"/>
              </a:tblGrid>
              <a:tr h="32956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CHIKUNGUNYA</a:t>
                      </a:r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</a:t>
                      </a:r>
                      <a:r>
                        <a:rPr lang="pt-BR" sz="105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SE 30)</a:t>
                      </a:r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</a:t>
                      </a:r>
                      <a:r>
                        <a:rPr lang="pt-BR" sz="105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SE 30)</a:t>
                      </a:r>
                      <a:endParaRPr lang="pt-BR" sz="105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VARIAÇÃO (%)</a:t>
                      </a:r>
                    </a:p>
                    <a:p>
                      <a:pPr algn="ctr" fontAlgn="b"/>
                      <a:r>
                        <a:rPr lang="pt-BR" sz="105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pt-BR" sz="105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2018</a:t>
                      </a:r>
                      <a:endParaRPr lang="pt-BR" sz="105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Notificados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1.906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- 22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57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722415" y="6102716"/>
            <a:ext cx="2520280" cy="6258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800" b="1" dirty="0"/>
              <a:t>Fonte: </a:t>
            </a:r>
            <a:r>
              <a:rPr lang="pt-BR" sz="800" b="1" dirty="0" err="1" smtClean="0"/>
              <a:t>Sinan</a:t>
            </a:r>
            <a:r>
              <a:rPr lang="pt-BR" sz="800" b="1" dirty="0" smtClean="0"/>
              <a:t> </a:t>
            </a:r>
            <a:r>
              <a:rPr lang="pt-BR" sz="800" b="1" dirty="0"/>
              <a:t>Online: </a:t>
            </a:r>
            <a:r>
              <a:rPr lang="pt-BR" sz="800" b="1" dirty="0" smtClean="0"/>
              <a:t>27.07.18</a:t>
            </a:r>
            <a:endParaRPr lang="pt-BR" sz="800" b="1" dirty="0"/>
          </a:p>
          <a:p>
            <a:pPr algn="ctr"/>
            <a:endParaRPr lang="pt-BR" sz="10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771800" y="5964216"/>
            <a:ext cx="4860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obs.: Não há óbito confirmado por </a:t>
            </a:r>
            <a:r>
              <a:rPr lang="pt-BR" sz="1200" dirty="0" err="1" smtClean="0"/>
              <a:t>Chikv</a:t>
            </a:r>
            <a:r>
              <a:rPr lang="pt-BR" sz="1200" dirty="0" smtClean="0"/>
              <a:t>.</a:t>
            </a:r>
            <a:endParaRPr lang="pt-BR" sz="1200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3652712"/>
              </p:ext>
            </p:extLst>
          </p:nvPr>
        </p:nvGraphicFramePr>
        <p:xfrm>
          <a:off x="111154" y="2460931"/>
          <a:ext cx="4406400" cy="34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414741"/>
              </p:ext>
            </p:extLst>
          </p:nvPr>
        </p:nvGraphicFramePr>
        <p:xfrm>
          <a:off x="4630096" y="2420888"/>
          <a:ext cx="4406400" cy="3495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355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16632"/>
            <a:ext cx="8928992" cy="432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Incidência de casos confirmados de Chikungunya, ESP, </a:t>
            </a:r>
            <a:r>
              <a:rPr lang="pt-BR" sz="2000" b="1" dirty="0">
                <a:solidFill>
                  <a:schemeClr val="bg1"/>
                </a:solidFill>
              </a:rPr>
              <a:t>ano </a:t>
            </a:r>
            <a:r>
              <a:rPr lang="pt-BR" sz="2000" b="1" dirty="0" smtClean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7" name="Retângulo 6"/>
          <p:cNvSpPr/>
          <p:nvPr/>
        </p:nvSpPr>
        <p:spPr>
          <a:xfrm>
            <a:off x="899592" y="5869710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00" b="1" dirty="0">
                <a:solidFill>
                  <a:schemeClr val="tx1"/>
                </a:solidFill>
              </a:rPr>
              <a:t>Fonte: </a:t>
            </a:r>
            <a:r>
              <a:rPr lang="pt-BR" sz="1000" b="1" dirty="0" err="1">
                <a:solidFill>
                  <a:schemeClr val="tx1"/>
                </a:solidFill>
              </a:rPr>
              <a:t>Sinan</a:t>
            </a:r>
            <a:r>
              <a:rPr lang="pt-BR" sz="1000" b="1" dirty="0">
                <a:solidFill>
                  <a:schemeClr val="tx1"/>
                </a:solidFill>
              </a:rPr>
              <a:t> </a:t>
            </a:r>
            <a:r>
              <a:rPr lang="pt-BR" sz="1000" b="1" dirty="0" smtClean="0">
                <a:solidFill>
                  <a:schemeClr val="tx1"/>
                </a:solidFill>
              </a:rPr>
              <a:t>Online</a:t>
            </a:r>
            <a:r>
              <a:rPr lang="pt-BR" sz="1000" b="1" dirty="0">
                <a:solidFill>
                  <a:schemeClr val="tx1"/>
                </a:solidFill>
              </a:rPr>
              <a:t>, </a:t>
            </a:r>
            <a:r>
              <a:rPr lang="pt-BR" sz="1000" b="1" dirty="0" smtClean="0">
                <a:solidFill>
                  <a:schemeClr val="tx1"/>
                </a:solidFill>
              </a:rPr>
              <a:t>27.07.18</a:t>
            </a:r>
            <a:endParaRPr lang="pt-BR" sz="700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620688"/>
            <a:ext cx="5839298" cy="2916000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22888"/>
              </p:ext>
            </p:extLst>
          </p:nvPr>
        </p:nvGraphicFramePr>
        <p:xfrm>
          <a:off x="172072" y="3325753"/>
          <a:ext cx="4103015" cy="2543957"/>
        </p:xfrm>
        <a:graphic>
          <a:graphicData uri="http://schemas.openxmlformats.org/drawingml/2006/table">
            <a:tbl>
              <a:tblPr firstRow="1">
                <a:tableStyleId>{1FECB4D8-DB02-4DC6-A0A2-4F2EBAE1DC90}</a:tableStyleId>
              </a:tblPr>
              <a:tblGrid>
                <a:gridCol w="1371920"/>
                <a:gridCol w="1331472"/>
                <a:gridCol w="605474"/>
                <a:gridCol w="794149"/>
              </a:tblGrid>
              <a:tr h="216025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GVE NOME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err="1">
                          <a:effectLst/>
                        </a:rPr>
                        <a:t>Cod</a:t>
                      </a:r>
                      <a:r>
                        <a:rPr lang="pt-BR" sz="900" u="none" strike="noStrike" dirty="0">
                          <a:effectLst/>
                        </a:rPr>
                        <a:t>. IBGE/Município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 casos (nº)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Incidência</a:t>
                      </a:r>
                    </a:p>
                    <a:p>
                      <a:pPr algn="l" fontAlgn="b"/>
                      <a:r>
                        <a:rPr lang="pt-BR" sz="900" u="none" strike="noStrike" dirty="0" smtClean="0">
                          <a:effectLst/>
                        </a:rPr>
                        <a:t>(100 mil hab.)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0126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SÃO JOSÉ DO RIO PRETO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352885 Marapoama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33,91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979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MARÍLIA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350150 Alvinlândia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31,29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979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ASSIS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352090 Ipauçu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2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13,54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0126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SÃO JOSÉ DO RIO PRETO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350480 Bálsamo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11,23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42338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JALES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354660 Santa Fé do Sul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3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9,43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0507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CAMPINAS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354800 Santo Antônio de Posse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8,77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0126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SÃO JOSÉ DO RIO PRETO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354420 Riolândia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8,27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979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ASSIS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355720 Chavantes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8,01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0126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SÃO JOSÉ DO RIO PRETO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353500 Palestina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7,97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979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SOROCABA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351850 Guareí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5,70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9792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SOROCABA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350115 Alumínio</a:t>
                      </a:r>
                      <a:endParaRPr lang="pt-BR" sz="900" b="1" i="0" u="none" strike="noStrike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5,46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274346" y="1268760"/>
            <a:ext cx="1777374" cy="468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b="1" dirty="0" smtClean="0"/>
              <a:t>Incidência  ESP: 0,37</a:t>
            </a:r>
          </a:p>
          <a:p>
            <a:r>
              <a:rPr lang="pt-BR" sz="900" b="1" dirty="0" smtClean="0"/>
              <a:t> (*100.000 hab.)</a:t>
            </a:r>
          </a:p>
          <a:p>
            <a:endParaRPr lang="pt-BR" sz="12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72072" y="2967517"/>
            <a:ext cx="2388110" cy="30777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400" dirty="0" smtClean="0"/>
              <a:t>Maiores incidência</a:t>
            </a:r>
            <a:endParaRPr lang="pt-BR" sz="14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2271"/>
              </p:ext>
            </p:extLst>
          </p:nvPr>
        </p:nvGraphicFramePr>
        <p:xfrm>
          <a:off x="7067812" y="990522"/>
          <a:ext cx="1640460" cy="1143000"/>
        </p:xfrm>
        <a:graphic>
          <a:graphicData uri="http://schemas.openxmlformats.org/drawingml/2006/table">
            <a:tbl>
              <a:tblPr/>
              <a:tblGrid>
                <a:gridCol w="547180"/>
                <a:gridCol w="546640"/>
                <a:gridCol w="54664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Legenda: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F66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0,01 - 0,99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1,00 - 9.99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4D1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9,99 - 33,91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067812" y="682745"/>
            <a:ext cx="1471472" cy="30777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400" dirty="0" smtClean="0"/>
              <a:t>Mapa Incidência</a:t>
            </a:r>
            <a:endParaRPr lang="pt-BR" sz="1400" dirty="0"/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00158"/>
              </p:ext>
            </p:extLst>
          </p:nvPr>
        </p:nvGraphicFramePr>
        <p:xfrm>
          <a:off x="4644008" y="3500459"/>
          <a:ext cx="4392488" cy="2664845"/>
        </p:xfrm>
        <a:graphic>
          <a:graphicData uri="http://schemas.openxmlformats.org/drawingml/2006/table">
            <a:tbl>
              <a:tblPr firstRow="1">
                <a:tableStyleId>{1FECB4D8-DB02-4DC6-A0A2-4F2EBAE1DC90}</a:tableStyleId>
              </a:tblPr>
              <a:tblGrid>
                <a:gridCol w="826476"/>
                <a:gridCol w="1195425"/>
                <a:gridCol w="266497"/>
                <a:gridCol w="243647"/>
                <a:gridCol w="266497"/>
                <a:gridCol w="251277"/>
                <a:gridCol w="274125"/>
                <a:gridCol w="266497"/>
                <a:gridCol w="251277"/>
                <a:gridCol w="266497"/>
                <a:gridCol w="284273"/>
              </a:tblGrid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GVE 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Mun. Res.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RO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CE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MG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RJ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MS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MT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GO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DF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Total</a:t>
                      </a:r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CAPITAL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São Paulo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6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STO ANDRÉ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São Bernardo do Campo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ASSIS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Chavantes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 BAURU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Lençóis Paulista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 smtClean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 BOTUCATU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Botucatu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 dirty="0">
                          <a:effectLst/>
                        </a:rPr>
                        <a:t>CAMPINAS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Bragança Paulista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Campinas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Jaguariúna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CARAGUATATUBA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Caraguatatuba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 S J DO RIO PRETO 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Bálsamo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Mirassol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São José do Rio Preto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Votuporanga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SOROCABA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Sorocaba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7385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 dirty="0">
                          <a:effectLst/>
                        </a:rPr>
                        <a:t> TAUBATÉ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dirty="0">
                          <a:effectLst/>
                        </a:rPr>
                        <a:t>Taubaté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>
                          <a:effectLst/>
                        </a:rPr>
                        <a:t>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u="none" strike="noStrike" dirty="0">
                          <a:effectLst/>
                        </a:rPr>
                        <a:t>0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10456"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u="none" strike="noStrike" dirty="0">
                          <a:effectLst/>
                        </a:rPr>
                        <a:t>Total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u="none" strike="noStrike" dirty="0">
                          <a:effectLst/>
                        </a:rPr>
                        <a:t> 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12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6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1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 smtClean="0">
                          <a:effectLst/>
                        </a:rPr>
                        <a:t>0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900" b="1" u="none" strike="noStrike" dirty="0">
                          <a:effectLst/>
                        </a:rPr>
                        <a:t>26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5493784" y="2992020"/>
            <a:ext cx="3528392" cy="41549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000" b="1" dirty="0"/>
              <a:t> </a:t>
            </a:r>
            <a:r>
              <a:rPr lang="pt-BR" sz="1050" b="1" cap="all" dirty="0"/>
              <a:t>Casos confirmados de Chikungunya importados de outras UF,  de acordo com o mun. de res. ESP, 2018</a:t>
            </a:r>
            <a:endParaRPr lang="pt-BR" sz="1000" b="1" cap="all" dirty="0"/>
          </a:p>
        </p:txBody>
      </p:sp>
    </p:spTree>
    <p:extLst>
      <p:ext uri="{BB962C8B-B14F-4D97-AF65-F5344CB8AC3E}">
        <p14:creationId xmlns:p14="http://schemas.microsoft.com/office/powerpoint/2010/main" val="26963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06350"/>
            <a:ext cx="8924626" cy="70788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chemeClr val="bg1"/>
                </a:solidFill>
              </a:rPr>
              <a:t>Proporção das classificações de </a:t>
            </a:r>
            <a:r>
              <a:rPr lang="pt-BR" sz="2000" b="1" dirty="0" smtClean="0">
                <a:solidFill>
                  <a:schemeClr val="bg1"/>
                </a:solidFill>
              </a:rPr>
              <a:t>Chikungunya </a:t>
            </a:r>
            <a:r>
              <a:rPr lang="pt-BR" sz="2000" b="1" dirty="0">
                <a:solidFill>
                  <a:schemeClr val="bg1"/>
                </a:solidFill>
              </a:rPr>
              <a:t>em relação ao total de casos notificados, segundo GVE de Residência, Estado de São Paulo, </a:t>
            </a:r>
            <a:r>
              <a:rPr lang="pt-BR" sz="2000" b="1" dirty="0" smtClean="0">
                <a:solidFill>
                  <a:schemeClr val="bg1"/>
                </a:solidFill>
              </a:rPr>
              <a:t>2018</a:t>
            </a:r>
            <a:endParaRPr lang="pt-BR" sz="2000" dirty="0"/>
          </a:p>
        </p:txBody>
      </p:sp>
      <p:sp>
        <p:nvSpPr>
          <p:cNvPr id="10" name="Retângulo 9"/>
          <p:cNvSpPr/>
          <p:nvPr/>
        </p:nvSpPr>
        <p:spPr>
          <a:xfrm>
            <a:off x="4860032" y="1314346"/>
            <a:ext cx="620604" cy="20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55976" y="1182367"/>
            <a:ext cx="504056" cy="23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713472" y="5817191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Fonte: </a:t>
            </a:r>
            <a:r>
              <a:rPr lang="pt-BR" sz="1200" b="1" dirty="0" err="1" smtClean="0"/>
              <a:t>Sinan</a:t>
            </a:r>
            <a:r>
              <a:rPr lang="pt-BR" sz="1200" b="1" dirty="0" smtClean="0"/>
              <a:t> </a:t>
            </a:r>
            <a:r>
              <a:rPr lang="pt-BR" sz="1200" b="1" dirty="0"/>
              <a:t>Online: </a:t>
            </a:r>
            <a:r>
              <a:rPr lang="pt-BR" sz="1200" b="1" dirty="0" smtClean="0"/>
              <a:t>27.07.18</a:t>
            </a:r>
            <a:endParaRPr lang="pt-BR" sz="1200" b="1" dirty="0"/>
          </a:p>
          <a:p>
            <a:pPr algn="ctr"/>
            <a:endParaRPr lang="pt-BR" sz="1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8588604" y="1746050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168*</a:t>
            </a:r>
            <a:endParaRPr lang="pt-BR" sz="1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588604" y="2592978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1.418*</a:t>
            </a:r>
            <a:endParaRPr lang="pt-BR" sz="10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8551445" y="1418405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320*</a:t>
            </a:r>
            <a:endParaRPr lang="pt-BR" sz="1000" b="1" dirty="0"/>
          </a:p>
        </p:txBody>
      </p:sp>
      <p:sp>
        <p:nvSpPr>
          <p:cNvPr id="15" name="CaixaDeTexto 1"/>
          <p:cNvSpPr txBox="1"/>
          <p:nvPr/>
        </p:nvSpPr>
        <p:spPr>
          <a:xfrm>
            <a:off x="7780777" y="5736545"/>
            <a:ext cx="1507909" cy="26066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* Nº de casos</a:t>
            </a:r>
            <a:endParaRPr lang="pt-BR" sz="1100" dirty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032967"/>
              </p:ext>
            </p:extLst>
          </p:nvPr>
        </p:nvGraphicFramePr>
        <p:xfrm>
          <a:off x="243332" y="1045166"/>
          <a:ext cx="8391524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415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 smtClean="0">
              <a:solidFill>
                <a:schemeClr val="bg1"/>
              </a:solidFill>
            </a:endParaRPr>
          </a:p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Proporção </a:t>
            </a:r>
            <a:r>
              <a:rPr lang="pt-BR" sz="2000" b="1" dirty="0">
                <a:solidFill>
                  <a:schemeClr val="bg1"/>
                </a:solidFill>
              </a:rPr>
              <a:t>dos casos prováveis de </a:t>
            </a:r>
            <a:r>
              <a:rPr lang="pt-BR" sz="2000" b="1" dirty="0" smtClean="0">
                <a:solidFill>
                  <a:schemeClr val="bg1"/>
                </a:solidFill>
              </a:rPr>
              <a:t>Chikungunya </a:t>
            </a:r>
            <a:r>
              <a:rPr lang="pt-BR" sz="2000" b="1" dirty="0">
                <a:solidFill>
                  <a:schemeClr val="bg1"/>
                </a:solidFill>
              </a:rPr>
              <a:t>SE </a:t>
            </a:r>
            <a:r>
              <a:rPr lang="pt-BR" sz="2000" b="1" dirty="0" smtClean="0">
                <a:solidFill>
                  <a:schemeClr val="bg1"/>
                </a:solidFill>
              </a:rPr>
              <a:t>24 </a:t>
            </a:r>
            <a:r>
              <a:rPr lang="pt-BR" sz="2000" b="1" dirty="0">
                <a:solidFill>
                  <a:schemeClr val="bg1"/>
                </a:solidFill>
              </a:rPr>
              <a:t>- </a:t>
            </a:r>
            <a:r>
              <a:rPr lang="pt-BR" sz="2000" b="1" dirty="0" smtClean="0">
                <a:solidFill>
                  <a:schemeClr val="bg1"/>
                </a:solidFill>
              </a:rPr>
              <a:t>27 </a:t>
            </a:r>
            <a:r>
              <a:rPr lang="pt-BR" sz="2000" b="1" dirty="0">
                <a:solidFill>
                  <a:schemeClr val="bg1"/>
                </a:solidFill>
              </a:rPr>
              <a:t>e </a:t>
            </a:r>
            <a:r>
              <a:rPr lang="pt-BR" sz="2000" b="1" dirty="0" smtClean="0">
                <a:solidFill>
                  <a:schemeClr val="bg1"/>
                </a:solidFill>
              </a:rPr>
              <a:t>28 -31 </a:t>
            </a:r>
            <a:r>
              <a:rPr lang="pt-BR" sz="2000" b="1" dirty="0">
                <a:solidFill>
                  <a:schemeClr val="bg1"/>
                </a:solidFill>
              </a:rPr>
              <a:t>de 2018 por GVE </a:t>
            </a:r>
            <a:r>
              <a:rPr lang="pt-BR" sz="2000" b="1" dirty="0" smtClean="0">
                <a:solidFill>
                  <a:schemeClr val="bg1"/>
                </a:solidFill>
              </a:rPr>
              <a:t>de residência, </a:t>
            </a:r>
            <a:r>
              <a:rPr lang="pt-BR" sz="2000" b="1" dirty="0">
                <a:solidFill>
                  <a:schemeClr val="bg1"/>
                </a:solidFill>
              </a:rPr>
              <a:t>Estado de São Paulo</a:t>
            </a:r>
          </a:p>
          <a:p>
            <a:pPr algn="ctr"/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99592" y="5693033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200" b="1" dirty="0">
                <a:solidFill>
                  <a:schemeClr val="tx1"/>
                </a:solidFill>
              </a:rPr>
              <a:t>Fonte: </a:t>
            </a:r>
            <a:r>
              <a:rPr lang="pt-BR" sz="1200" b="1" dirty="0" err="1">
                <a:solidFill>
                  <a:schemeClr val="tx1"/>
                </a:solidFill>
              </a:rPr>
              <a:t>Sinan</a:t>
            </a:r>
            <a:r>
              <a:rPr lang="pt-BR" sz="1200" b="1" dirty="0">
                <a:solidFill>
                  <a:schemeClr val="tx1"/>
                </a:solidFill>
              </a:rPr>
              <a:t> </a:t>
            </a:r>
            <a:r>
              <a:rPr lang="pt-BR" sz="1200" b="1" dirty="0" smtClean="0">
                <a:solidFill>
                  <a:schemeClr val="tx1"/>
                </a:solidFill>
              </a:rPr>
              <a:t>Online</a:t>
            </a:r>
            <a:r>
              <a:rPr lang="pt-BR" sz="1200" b="1" dirty="0">
                <a:solidFill>
                  <a:schemeClr val="tx1"/>
                </a:solidFill>
              </a:rPr>
              <a:t>, </a:t>
            </a:r>
            <a:r>
              <a:rPr lang="pt-BR" sz="1200" b="1" dirty="0" smtClean="0">
                <a:solidFill>
                  <a:schemeClr val="tx1"/>
                </a:solidFill>
              </a:rPr>
              <a:t>27.07.18</a:t>
            </a:r>
            <a:endParaRPr lang="pt-BR" sz="1000" b="1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009584"/>
              </p:ext>
            </p:extLst>
          </p:nvPr>
        </p:nvGraphicFramePr>
        <p:xfrm>
          <a:off x="287524" y="1004823"/>
          <a:ext cx="8568952" cy="504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23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06350"/>
            <a:ext cx="8924626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ZIKA NO BRASIL, 2018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860032" y="1314346"/>
            <a:ext cx="620604" cy="20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55976" y="1182367"/>
            <a:ext cx="504056" cy="23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197966" y="661379"/>
            <a:ext cx="4579226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/>
              <a:t>Casos </a:t>
            </a:r>
            <a:r>
              <a:rPr lang="pt-BR" sz="1600" b="1" dirty="0" smtClean="0"/>
              <a:t>prováveis</a:t>
            </a:r>
            <a:r>
              <a:rPr lang="pt-BR" sz="1600" dirty="0" smtClean="0"/>
              <a:t>: 5.401 </a:t>
            </a:r>
          </a:p>
          <a:p>
            <a:r>
              <a:rPr lang="pt-BR" sz="1600" b="1" dirty="0" smtClean="0"/>
              <a:t>Incidência: </a:t>
            </a:r>
            <a:r>
              <a:rPr lang="pt-BR" sz="1600" dirty="0" smtClean="0"/>
              <a:t>2,6 casos/100.000 hab.</a:t>
            </a:r>
          </a:p>
          <a:p>
            <a:r>
              <a:rPr lang="pt-BR" sz="1600" b="1" dirty="0" smtClean="0"/>
              <a:t>Casos </a:t>
            </a:r>
            <a:r>
              <a:rPr lang="pt-BR" sz="1600" b="1" dirty="0"/>
              <a:t>confirmados</a:t>
            </a:r>
            <a:r>
              <a:rPr lang="pt-BR" sz="1600" dirty="0"/>
              <a:t>: </a:t>
            </a:r>
            <a:r>
              <a:rPr lang="pt-BR" sz="1600" dirty="0" smtClean="0"/>
              <a:t>2.155 (39,9%)</a:t>
            </a:r>
          </a:p>
          <a:p>
            <a:r>
              <a:rPr lang="pt-BR" sz="1600" b="1" dirty="0" smtClean="0"/>
              <a:t>Gestantes:  </a:t>
            </a:r>
            <a:r>
              <a:rPr lang="pt-BR" sz="1600" dirty="0" smtClean="0"/>
              <a:t>849 casos prováveis e298 confirmadas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07504" y="5232118"/>
            <a:ext cx="459846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Óbitos</a:t>
            </a:r>
            <a:r>
              <a:rPr lang="pt-BR" sz="1600" dirty="0"/>
              <a:t> </a:t>
            </a:r>
            <a:r>
              <a:rPr lang="pt-BR" sz="1000" dirty="0"/>
              <a:t>(Até </a:t>
            </a:r>
            <a:r>
              <a:rPr lang="pt-BR" sz="1000" dirty="0" smtClean="0"/>
              <a:t>SE 25) </a:t>
            </a:r>
            <a:r>
              <a:rPr lang="pt-BR" sz="1600" dirty="0" smtClean="0"/>
              <a:t>: </a:t>
            </a:r>
            <a:endParaRPr lang="pt-B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smtClean="0"/>
              <a:t>Confirmados: </a:t>
            </a:r>
            <a:r>
              <a:rPr lang="pt-BR" sz="1600" dirty="0" smtClean="0"/>
              <a:t> 2 Nordeste: (PB e AL)</a:t>
            </a:r>
          </a:p>
        </p:txBody>
      </p:sp>
      <p:pic>
        <p:nvPicPr>
          <p:cNvPr id="4" name="Imagem 3" descr="Recorte de Te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756050"/>
            <a:ext cx="4752528" cy="3381847"/>
          </a:xfrm>
          <a:prstGeom prst="rect">
            <a:avLst/>
          </a:prstGeom>
        </p:spPr>
      </p:pic>
      <p:pic>
        <p:nvPicPr>
          <p:cNvPr id="6" name="Imagem 5" descr="Recorte de Tel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30" y="764704"/>
            <a:ext cx="3566249" cy="5760000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8371399" y="5359862"/>
            <a:ext cx="467656" cy="144016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689726" y="585318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http://portalarquivos2.saude.gov.br/images/pdf/2018/julho/12/Monitoramento-dos-casos-ate-a-Semana-Epidemiologica-25-de-2018.pdf</a:t>
            </a:r>
          </a:p>
        </p:txBody>
      </p:sp>
    </p:spTree>
    <p:extLst>
      <p:ext uri="{BB962C8B-B14F-4D97-AF65-F5344CB8AC3E}">
        <p14:creationId xmlns:p14="http://schemas.microsoft.com/office/powerpoint/2010/main" val="33738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Zika casos </a:t>
            </a: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notificados, confirmados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Estado de São Paulo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5793131"/>
            <a:ext cx="2088232" cy="19117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00" b="1" dirty="0" smtClean="0">
                <a:solidFill>
                  <a:schemeClr val="tx1"/>
                </a:solidFill>
              </a:rPr>
              <a:t>Fonte: </a:t>
            </a:r>
            <a:r>
              <a:rPr lang="pt-BR" sz="1000" b="1" dirty="0" err="1" smtClean="0">
                <a:solidFill>
                  <a:schemeClr val="tx1"/>
                </a:solidFill>
              </a:rPr>
              <a:t>Sinan</a:t>
            </a:r>
            <a:r>
              <a:rPr lang="pt-BR" sz="1000" b="1" dirty="0" smtClean="0">
                <a:solidFill>
                  <a:schemeClr val="tx1"/>
                </a:solidFill>
              </a:rPr>
              <a:t> </a:t>
            </a:r>
            <a:r>
              <a:rPr lang="pt-BR" sz="1000" b="1" dirty="0">
                <a:solidFill>
                  <a:schemeClr val="tx1"/>
                </a:solidFill>
              </a:rPr>
              <a:t>Online, </a:t>
            </a:r>
            <a:r>
              <a:rPr lang="pt-BR" sz="1000" b="1" dirty="0" smtClean="0">
                <a:solidFill>
                  <a:schemeClr val="tx1"/>
                </a:solidFill>
              </a:rPr>
              <a:t>10.07.18</a:t>
            </a:r>
            <a:endParaRPr lang="pt-BR" sz="1000" b="1" dirty="0"/>
          </a:p>
          <a:p>
            <a:endParaRPr lang="pt-BR" sz="1000" dirty="0"/>
          </a:p>
        </p:txBody>
      </p:sp>
      <p:graphicFrame>
        <p:nvGraphicFramePr>
          <p:cNvPr id="1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441113"/>
              </p:ext>
            </p:extLst>
          </p:nvPr>
        </p:nvGraphicFramePr>
        <p:xfrm>
          <a:off x="107505" y="1142747"/>
          <a:ext cx="8928991" cy="1188442"/>
        </p:xfrm>
        <a:graphic>
          <a:graphicData uri="http://schemas.openxmlformats.org/drawingml/2006/table">
            <a:tbl>
              <a:tblPr firstRow="1" bandRow="1"/>
              <a:tblGrid>
                <a:gridCol w="20744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1477"/>
                <a:gridCol w="1320776"/>
                <a:gridCol w="1981163"/>
                <a:gridCol w="1981163"/>
              </a:tblGrid>
              <a:tr h="57579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ZIKA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</a:t>
                      </a:r>
                      <a:r>
                        <a:rPr lang="pt-BR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SE 27)</a:t>
                      </a:r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 01</a:t>
                      </a:r>
                      <a:r>
                        <a:rPr lang="pt-BR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SE 27)</a:t>
                      </a:r>
                      <a:endParaRPr lang="pt-BR" sz="1400" b="1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VARIAÇÃO (%)</a:t>
                      </a:r>
                    </a:p>
                    <a:p>
                      <a:pPr algn="ctr" fontAlgn="b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pt-BR" sz="14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2018</a:t>
                      </a:r>
                      <a:endParaRPr lang="pt-BR" sz="1400" b="1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244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Notificados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ctr" fontAlgn="b">
                        <a:buFontTx/>
                        <a:buChar char="-"/>
                      </a:pPr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2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Confirmados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áfic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451298"/>
              </p:ext>
            </p:extLst>
          </p:nvPr>
        </p:nvGraphicFramePr>
        <p:xfrm>
          <a:off x="467544" y="2636912"/>
          <a:ext cx="7848871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758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Casos Zika em gestantes, Estado de São Paulo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5972860"/>
            <a:ext cx="2088232" cy="19117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00" b="1" dirty="0" smtClean="0">
                <a:solidFill>
                  <a:schemeClr val="tx1"/>
                </a:solidFill>
              </a:rPr>
              <a:t>Fonte: </a:t>
            </a:r>
            <a:r>
              <a:rPr lang="pt-BR" sz="1000" b="1" dirty="0" err="1" smtClean="0">
                <a:solidFill>
                  <a:schemeClr val="tx1"/>
                </a:solidFill>
              </a:rPr>
              <a:t>Sinan</a:t>
            </a:r>
            <a:r>
              <a:rPr lang="pt-BR" sz="1000" b="1" dirty="0" smtClean="0">
                <a:solidFill>
                  <a:schemeClr val="tx1"/>
                </a:solidFill>
              </a:rPr>
              <a:t> </a:t>
            </a:r>
            <a:r>
              <a:rPr lang="pt-BR" sz="1000" b="1" dirty="0">
                <a:solidFill>
                  <a:schemeClr val="tx1"/>
                </a:solidFill>
              </a:rPr>
              <a:t>Online, </a:t>
            </a:r>
            <a:r>
              <a:rPr lang="pt-BR" sz="1000" b="1" dirty="0" smtClean="0">
                <a:solidFill>
                  <a:schemeClr val="tx1"/>
                </a:solidFill>
              </a:rPr>
              <a:t>10.07.18</a:t>
            </a:r>
            <a:endParaRPr lang="pt-BR" sz="1000" b="1" dirty="0"/>
          </a:p>
          <a:p>
            <a:endParaRPr lang="pt-BR" sz="1000" dirty="0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817688" y="2995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937473"/>
              </p:ext>
            </p:extLst>
          </p:nvPr>
        </p:nvGraphicFramePr>
        <p:xfrm>
          <a:off x="5076056" y="2492896"/>
          <a:ext cx="3816424" cy="168124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037189"/>
                <a:gridCol w="1779235"/>
              </a:tblGrid>
              <a:tr h="240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Município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nº de casos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351300 Cotia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354340 Ribeirão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354980 São José do Rio Preto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355030 São Paulo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355090 São Simão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40178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4876444" y="1422068"/>
            <a:ext cx="4104456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Municípios com casos confirmados em gestantes, 2018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368668"/>
              </p:ext>
            </p:extLst>
          </p:nvPr>
        </p:nvGraphicFramePr>
        <p:xfrm>
          <a:off x="251520" y="1052736"/>
          <a:ext cx="432048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54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Zika</a:t>
            </a: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vírus, </a:t>
            </a:r>
            <a:r>
              <a:rPr lang="pt-BR" sz="2800" b="1" dirty="0" smtClean="0">
                <a:solidFill>
                  <a:schemeClr val="bg1"/>
                </a:solidFill>
              </a:rPr>
              <a:t>Estado de São Paulo, 2018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5816882"/>
            <a:ext cx="2088232" cy="19117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00" b="1" dirty="0" smtClean="0">
                <a:solidFill>
                  <a:schemeClr val="tx1"/>
                </a:solidFill>
              </a:rPr>
              <a:t>Fonte: </a:t>
            </a:r>
            <a:r>
              <a:rPr lang="pt-BR" sz="1000" b="1" dirty="0" err="1" smtClean="0">
                <a:solidFill>
                  <a:schemeClr val="tx1"/>
                </a:solidFill>
              </a:rPr>
              <a:t>Sinan</a:t>
            </a:r>
            <a:r>
              <a:rPr lang="pt-BR" sz="1000" b="1" dirty="0" smtClean="0">
                <a:solidFill>
                  <a:schemeClr val="tx1"/>
                </a:solidFill>
              </a:rPr>
              <a:t> </a:t>
            </a:r>
            <a:r>
              <a:rPr lang="pt-BR" sz="1000" b="1" dirty="0">
                <a:solidFill>
                  <a:schemeClr val="tx1"/>
                </a:solidFill>
              </a:rPr>
              <a:t>Online, </a:t>
            </a:r>
            <a:r>
              <a:rPr lang="pt-BR" sz="1000" b="1" dirty="0" smtClean="0">
                <a:solidFill>
                  <a:schemeClr val="tx1"/>
                </a:solidFill>
              </a:rPr>
              <a:t>10.07.18</a:t>
            </a:r>
            <a:endParaRPr lang="pt-BR" sz="1000" b="1" dirty="0"/>
          </a:p>
          <a:p>
            <a:endParaRPr lang="pt-BR" sz="1000" dirty="0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20802"/>
              </p:ext>
            </p:extLst>
          </p:nvPr>
        </p:nvGraphicFramePr>
        <p:xfrm>
          <a:off x="150949" y="4077073"/>
          <a:ext cx="2496416" cy="1588388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512169"/>
                <a:gridCol w="984247"/>
              </a:tblGrid>
              <a:tr h="41681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u="none" strike="noStrike" dirty="0">
                          <a:effectLst/>
                        </a:rPr>
                        <a:t>Município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u="none" strike="noStrike" dirty="0">
                          <a:effectLst/>
                        </a:rPr>
                        <a:t>Casos </a:t>
                      </a:r>
                      <a:r>
                        <a:rPr lang="pt-BR" sz="1100" u="none" strike="noStrike" dirty="0" smtClean="0">
                          <a:effectLst/>
                        </a:rPr>
                        <a:t>Gestante </a:t>
                      </a:r>
                      <a:r>
                        <a:rPr lang="pt-BR" sz="1100" u="none" strike="noStrike" dirty="0">
                          <a:effectLst/>
                        </a:rPr>
                        <a:t>(n)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u="none" strike="noStrike" dirty="0">
                          <a:effectLst/>
                        </a:rPr>
                        <a:t>Cotia (GVE 10)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u="none" strike="noStrike" dirty="0">
                          <a:effectLst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u="none" strike="noStrike">
                          <a:effectLst/>
                        </a:rPr>
                        <a:t>Ribeirão Preto (GVE 24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u="none" strike="noStrike" dirty="0">
                          <a:effectLst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u="none" strike="noStrike">
                          <a:effectLst/>
                        </a:rPr>
                        <a:t>S.J. Rio Preto (GVE 29)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u="none" strike="noStrike" dirty="0">
                          <a:effectLst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u="none" strike="noStrike">
                          <a:effectLst/>
                        </a:rPr>
                        <a:t>São Paulo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u="none" strike="noStrike" dirty="0">
                          <a:effectLst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u="none" strike="noStrike">
                          <a:effectLst/>
                        </a:rPr>
                        <a:t>São Simão (GVE 24)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u="none" strike="noStrike" dirty="0">
                          <a:effectLst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u="none" strike="noStrike">
                          <a:effectLst/>
                        </a:rPr>
                        <a:t>Total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1" u="none" strike="noStrike" dirty="0">
                          <a:effectLst/>
                        </a:rPr>
                        <a:t>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43760"/>
            <a:ext cx="6488108" cy="3240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328706" y="3356992"/>
            <a:ext cx="2388110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400" b="1" dirty="0" smtClean="0"/>
              <a:t>Maiores incidência</a:t>
            </a:r>
            <a:endParaRPr lang="pt-BR" sz="14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7504" y="3725992"/>
            <a:ext cx="2457253" cy="276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200" b="1" dirty="0" smtClean="0"/>
              <a:t>Municípios com casos de gestantes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796136" y="836712"/>
            <a:ext cx="16561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796136" y="743760"/>
            <a:ext cx="2088232" cy="41549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Mapa Incidência</a:t>
            </a:r>
            <a:endParaRPr 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278118"/>
              </p:ext>
            </p:extLst>
          </p:nvPr>
        </p:nvGraphicFramePr>
        <p:xfrm>
          <a:off x="5856490" y="1252210"/>
          <a:ext cx="2438400" cy="9525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Legenda: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E4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0,01 - 0,99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1,00 - 9,99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10,00 - 25,31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6995681" y="2492896"/>
            <a:ext cx="1777374" cy="46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b="1" dirty="0" smtClean="0"/>
              <a:t>Incidência  ESP: 0,21</a:t>
            </a:r>
          </a:p>
          <a:p>
            <a:r>
              <a:rPr lang="pt-BR" sz="900" b="1" dirty="0" smtClean="0"/>
              <a:t> (*100.000 hab.)</a:t>
            </a:r>
          </a:p>
          <a:p>
            <a:endParaRPr lang="pt-BR" sz="1200" dirty="0"/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40138"/>
              </p:ext>
            </p:extLst>
          </p:nvPr>
        </p:nvGraphicFramePr>
        <p:xfrm>
          <a:off x="4342406" y="3745314"/>
          <a:ext cx="4533900" cy="2219325"/>
        </p:xfrm>
        <a:graphic>
          <a:graphicData uri="http://schemas.openxmlformats.org/drawingml/2006/table">
            <a:tbl>
              <a:tblPr firstRow="1"/>
              <a:tblGrid>
                <a:gridCol w="976532"/>
                <a:gridCol w="1664544"/>
                <a:gridCol w="561189"/>
                <a:gridCol w="133163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Cod. IBGE/Municipío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casos (nº)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Incidência (100 mil hab.)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352070 Indiaporã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354320 Ribeirão do Sul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 J DO RIO PRETO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354980 São José do Rio Preto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RIBEIRÃO PRETO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355090 São Simão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354940 São Joaquim da Barra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OSASCO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352220 Itapecerica da Serra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OSASCO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351300 Cotia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 J DO RIO PRETO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351110 Catanduva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CAMPINAS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350950 Campinas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CAMPINAS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350760 Bragança Paulista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28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06350"/>
            <a:ext cx="8924626" cy="70788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Proporção das classificações de </a:t>
            </a:r>
            <a:r>
              <a:rPr lang="pt-BR" sz="2000" b="1" dirty="0" smtClean="0">
                <a:solidFill>
                  <a:schemeClr val="bg1"/>
                </a:solidFill>
              </a:rPr>
              <a:t>Zika </a:t>
            </a:r>
            <a:r>
              <a:rPr lang="pt-BR" sz="2000" b="1" dirty="0">
                <a:solidFill>
                  <a:schemeClr val="bg1"/>
                </a:solidFill>
              </a:rPr>
              <a:t>em relação ao total de casos notificados, segundo GVE de Residência, Estado de São Paulo, </a:t>
            </a:r>
            <a:r>
              <a:rPr lang="pt-BR" sz="2000" b="1" dirty="0" smtClean="0">
                <a:solidFill>
                  <a:schemeClr val="bg1"/>
                </a:solidFill>
              </a:rPr>
              <a:t>2018</a:t>
            </a:r>
            <a:endParaRPr lang="pt-BR" sz="2000" dirty="0"/>
          </a:p>
        </p:txBody>
      </p:sp>
      <p:sp>
        <p:nvSpPr>
          <p:cNvPr id="10" name="Retângulo 9"/>
          <p:cNvSpPr/>
          <p:nvPr/>
        </p:nvSpPr>
        <p:spPr>
          <a:xfrm>
            <a:off x="4860032" y="1314346"/>
            <a:ext cx="620604" cy="20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55976" y="1182367"/>
            <a:ext cx="504056" cy="23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713472" y="5879221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Fonte: </a:t>
            </a:r>
            <a:r>
              <a:rPr lang="pt-BR" sz="1200" b="1" dirty="0" err="1" smtClean="0"/>
              <a:t>Sinan</a:t>
            </a:r>
            <a:r>
              <a:rPr lang="pt-BR" sz="1200" b="1" dirty="0" smtClean="0"/>
              <a:t> </a:t>
            </a:r>
            <a:r>
              <a:rPr lang="pt-BR" sz="1200" b="1" dirty="0"/>
              <a:t>Online: </a:t>
            </a:r>
            <a:r>
              <a:rPr lang="pt-BR" sz="1200" b="1" dirty="0" smtClean="0"/>
              <a:t>10.07.18</a:t>
            </a:r>
            <a:endParaRPr lang="pt-BR" sz="1200" b="1" dirty="0"/>
          </a:p>
          <a:p>
            <a:pPr algn="ctr"/>
            <a:endParaRPr lang="pt-BR" sz="1000" dirty="0"/>
          </a:p>
        </p:txBody>
      </p:sp>
      <p:sp>
        <p:nvSpPr>
          <p:cNvPr id="12" name="CaixaDeTexto 13"/>
          <p:cNvSpPr txBox="1"/>
          <p:nvPr/>
        </p:nvSpPr>
        <p:spPr>
          <a:xfrm>
            <a:off x="8754143" y="4076629"/>
            <a:ext cx="555973" cy="24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 smtClean="0"/>
              <a:t>95*</a:t>
            </a:r>
            <a:endParaRPr lang="pt-BR" sz="1000" b="1" dirty="0"/>
          </a:p>
        </p:txBody>
      </p:sp>
      <p:sp>
        <p:nvSpPr>
          <p:cNvPr id="15" name="CaixaDeTexto 1"/>
          <p:cNvSpPr txBox="1"/>
          <p:nvPr/>
        </p:nvSpPr>
        <p:spPr>
          <a:xfrm>
            <a:off x="7956377" y="5736545"/>
            <a:ext cx="1169906" cy="26066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* Nº de casos</a:t>
            </a:r>
            <a:endParaRPr lang="pt-BR" sz="1100" dirty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994235"/>
              </p:ext>
            </p:extLst>
          </p:nvPr>
        </p:nvGraphicFramePr>
        <p:xfrm>
          <a:off x="125871" y="1109953"/>
          <a:ext cx="8758509" cy="494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CaixaDeTexto 13"/>
          <p:cNvSpPr txBox="1"/>
          <p:nvPr/>
        </p:nvSpPr>
        <p:spPr>
          <a:xfrm>
            <a:off x="8754143" y="3429000"/>
            <a:ext cx="555973" cy="24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 smtClean="0"/>
              <a:t>145*</a:t>
            </a:r>
            <a:endParaRPr lang="pt-BR" sz="1000" b="1" dirty="0"/>
          </a:p>
        </p:txBody>
      </p:sp>
      <p:sp>
        <p:nvSpPr>
          <p:cNvPr id="19" name="CaixaDeTexto 13"/>
          <p:cNvSpPr txBox="1"/>
          <p:nvPr/>
        </p:nvSpPr>
        <p:spPr>
          <a:xfrm>
            <a:off x="8634590" y="1628800"/>
            <a:ext cx="555973" cy="24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 smtClean="0"/>
              <a:t>458*</a:t>
            </a:r>
            <a:endParaRPr lang="pt-BR" sz="1000" b="1" dirty="0"/>
          </a:p>
        </p:txBody>
      </p:sp>
    </p:spTree>
    <p:extLst>
      <p:ext uri="{BB962C8B-B14F-4D97-AF65-F5344CB8AC3E}">
        <p14:creationId xmlns:p14="http://schemas.microsoft.com/office/powerpoint/2010/main" val="6064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RESENTAÇÃO PADRAÕ CCD - novo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563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1691680" y="3212976"/>
            <a:ext cx="583264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Divisão de </a:t>
            </a:r>
            <a:r>
              <a:rPr lang="pt-BR" b="1" dirty="0" smtClean="0">
                <a:solidFill>
                  <a:schemeClr val="tx1"/>
                </a:solidFill>
              </a:rPr>
              <a:t>Dengue, Chikungunya e Zika</a:t>
            </a:r>
            <a:endParaRPr lang="pt-BR" b="1" dirty="0">
              <a:solidFill>
                <a:schemeClr val="tx1"/>
              </a:solidFill>
            </a:endParaRP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dengue@cve.saude.sp.gov.br</a:t>
            </a:r>
          </a:p>
        </p:txBody>
      </p:sp>
      <p:sp>
        <p:nvSpPr>
          <p:cNvPr id="2" name="Retângulo 1"/>
          <p:cNvSpPr/>
          <p:nvPr/>
        </p:nvSpPr>
        <p:spPr>
          <a:xfrm flipH="1">
            <a:off x="2271125" y="2780928"/>
            <a:ext cx="4533123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r>
              <a:rPr lang="pt-BR" sz="2300" b="1" dirty="0" smtClean="0">
                <a:solidFill>
                  <a:schemeClr val="tx1"/>
                </a:solidFill>
              </a:rPr>
              <a:t>Obrigada!</a:t>
            </a:r>
            <a:endParaRPr lang="pt-BR" sz="2300" b="1" dirty="0">
              <a:solidFill>
                <a:schemeClr val="tx1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5221" y="5733256"/>
            <a:ext cx="9138779" cy="1124744"/>
            <a:chOff x="5222" y="5733256"/>
            <a:chExt cx="9138778" cy="1124744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3" cstate="print"/>
            <a:srcRect l="23226" t="48599" r="23226" b="37394"/>
            <a:stretch/>
          </p:blipFill>
          <p:spPr>
            <a:xfrm>
              <a:off x="5222" y="5733256"/>
              <a:ext cx="9138778" cy="1124744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971601" y="6093296"/>
              <a:ext cx="1152128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pt-BR" dirty="0"/>
            </a:p>
          </p:txBody>
        </p:sp>
        <p:pic>
          <p:nvPicPr>
            <p:cNvPr id="9" name="Picture 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59" t="14116" r="24690" b="19802"/>
            <a:stretch/>
          </p:blipFill>
          <p:spPr bwMode="auto">
            <a:xfrm>
              <a:off x="1515209" y="6093296"/>
              <a:ext cx="710278" cy="5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02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13497</TotalTime>
  <Words>1683</Words>
  <Application>Microsoft Office PowerPoint</Application>
  <PresentationFormat>Apresentação na tela (4:3)</PresentationFormat>
  <Paragraphs>702</Paragraphs>
  <Slides>21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Tema do Office</vt:lpstr>
      <vt:lpstr>1_Tema do Office</vt:lpstr>
      <vt:lpstr>Dengue Estado de São Paulo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Dengue Estado de São Paulo</dc:title>
  <dc:creator>Jussara Vargas Polimanti</dc:creator>
  <cp:lastModifiedBy>Dell</cp:lastModifiedBy>
  <cp:revision>1104</cp:revision>
  <cp:lastPrinted>2018-03-15T11:43:11Z</cp:lastPrinted>
  <dcterms:created xsi:type="dcterms:W3CDTF">2015-10-19T16:31:01Z</dcterms:created>
  <dcterms:modified xsi:type="dcterms:W3CDTF">2018-08-28T18:03:48Z</dcterms:modified>
</cp:coreProperties>
</file>