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78" r:id="rId3"/>
    <p:sldId id="257" r:id="rId4"/>
    <p:sldId id="275" r:id="rId5"/>
    <p:sldId id="262" r:id="rId6"/>
    <p:sldId id="263" r:id="rId7"/>
    <p:sldId id="264" r:id="rId8"/>
    <p:sldId id="258" r:id="rId9"/>
    <p:sldId id="259" r:id="rId10"/>
    <p:sldId id="276" r:id="rId11"/>
    <p:sldId id="260" r:id="rId12"/>
    <p:sldId id="277" r:id="rId13"/>
    <p:sldId id="268" r:id="rId14"/>
    <p:sldId id="265" r:id="rId15"/>
    <p:sldId id="266" r:id="rId16"/>
    <p:sldId id="267" r:id="rId17"/>
    <p:sldId id="269" r:id="rId18"/>
    <p:sldId id="270" r:id="rId19"/>
    <p:sldId id="271" r:id="rId20"/>
    <p:sldId id="274" r:id="rId21"/>
    <p:sldId id="273" r:id="rId22"/>
    <p:sldId id="272" r:id="rId23"/>
    <p:sldId id="280" r:id="rId24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5" d="100"/>
          <a:sy n="85" d="100"/>
        </p:scale>
        <p:origin x="-82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44F97B61-75BE-4736-B841-E9B9561F85C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xmlns="" id="{57FEE009-C316-475A-903B-84F12D1D4D2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xmlns="" id="{96C2F6EC-7A19-409F-9EC3-6D26EF52F24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xmlns="" id="{CBA31848-B56C-498F-87CD-72B2029D999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xmlns="" id="{AD711094-5DCC-4306-8AD1-D7B01D4739F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xmlns="" id="{DC0A780C-BC0D-405E-89C8-A05588FA92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2361466-4CE5-44AB-B282-7E2F9680E0A3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3445759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xmlns="" id="{29E564ED-8B88-4807-9BF0-9011218C1F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38C7D21-9FA6-46C2-8D6B-C5CFF6C6DCC6}" type="slidenum">
              <a:rPr lang="pt-BR" altLang="en-US" sz="1200"/>
              <a:pPr eaLnBrk="1" hangingPunct="1"/>
              <a:t>1</a:t>
            </a:fld>
            <a:endParaRPr lang="pt-BR" altLang="en-US" sz="12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xmlns="" id="{A85BE50B-3706-486B-980A-A6ADE7AE24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xmlns="" id="{1CF87D9E-153A-4DB7-9CEA-C54B4C351B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xmlns="" id="{CA9A65A4-0AB3-4DDF-BCA7-10DC67F8CD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8ACA060-AB79-497B-8D8B-9ED7724B0608}" type="slidenum">
              <a:rPr lang="pt-BR" altLang="en-US" sz="1200"/>
              <a:pPr eaLnBrk="1" hangingPunct="1"/>
              <a:t>3</a:t>
            </a:fld>
            <a:endParaRPr lang="pt-BR" altLang="en-US" sz="12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xmlns="" id="{7D8B8BA5-3C1D-45A3-B964-3CB5EB7E28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xmlns="" id="{20DDA4DC-205A-44C7-BBE8-02E69F253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xmlns="" id="{F87A0A83-EDC2-474F-B753-6A99D48E4C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AB8DDE7-0D67-419D-B868-D495032FDDF9}" type="slidenum">
              <a:rPr lang="pt-BR" altLang="en-US" sz="1200"/>
              <a:pPr eaLnBrk="1" hangingPunct="1"/>
              <a:t>5</a:t>
            </a:fld>
            <a:endParaRPr lang="pt-BR" altLang="en-US" sz="120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xmlns="" id="{A08E8973-D02E-476A-8C04-62A89CBF02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xmlns="" id="{73092C10-EA7E-4D5C-8EA5-3FCE2DB486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0E6EBBB3-7BD2-455D-8D62-0D26E6CA40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5D274E4-816A-4987-B322-F5C8E4846E41}" type="slidenum">
              <a:rPr lang="pt-BR" altLang="en-US" sz="1200"/>
              <a:pPr eaLnBrk="1" hangingPunct="1"/>
              <a:t>6</a:t>
            </a:fld>
            <a:endParaRPr lang="pt-BR" altLang="en-US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5B4F167C-2BB5-4285-8AC7-0AEE48E25D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5EED1D68-B7A0-4EF1-B248-3929801ABE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xmlns="" id="{A31BE281-2742-4D8E-AF8B-B01C42A1CC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DA44A56-8B79-4144-A27F-FBC85666F2D1}" type="slidenum">
              <a:rPr lang="pt-BR" altLang="en-US" sz="1200"/>
              <a:pPr eaLnBrk="1" hangingPunct="1"/>
              <a:t>7</a:t>
            </a:fld>
            <a:endParaRPr lang="pt-BR" altLang="en-US" sz="120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xmlns="" id="{A8E9FD7E-7700-485F-8441-797F5FE03D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xmlns="" id="{608A8AE8-26B1-42E4-9068-419DEDD175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xmlns="" id="{B6A6E8B9-0324-4AEC-92D3-D6E44CF342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50EBCD0-F688-4102-AA00-3C01186FE690}" type="slidenum">
              <a:rPr lang="pt-BR" altLang="en-US" sz="1200"/>
              <a:pPr eaLnBrk="1" hangingPunct="1"/>
              <a:t>8</a:t>
            </a:fld>
            <a:endParaRPr lang="pt-BR" altLang="en-US" sz="12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xmlns="" id="{8EF7754D-4F9D-44FE-B27D-5E2657623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xmlns="" id="{A42161E1-9E5E-49DA-8F4F-104B4BB4B3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xmlns="" id="{75E3414D-41FC-47B7-B96A-CFB1B10564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9806DA3-5418-475E-8CF2-7E13BA7FFA5B}" type="slidenum">
              <a:rPr lang="pt-BR" altLang="en-US" sz="1200"/>
              <a:pPr eaLnBrk="1" hangingPunct="1"/>
              <a:t>9</a:t>
            </a:fld>
            <a:endParaRPr lang="pt-BR" altLang="en-US" sz="12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xmlns="" id="{9A1DE84E-3727-4BB4-9AA8-66F9CB94E6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xmlns="" id="{B8C1AB0C-0FCD-4768-818A-F1542E9D17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xmlns="" id="{EC8F8854-E5BC-419B-976D-AF2240F52E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52AB508-6F99-43EC-BB04-6C85B217B6EE}" type="slidenum">
              <a:rPr lang="pt-BR" altLang="en-US" sz="1200"/>
              <a:pPr eaLnBrk="1" hangingPunct="1"/>
              <a:t>11</a:t>
            </a:fld>
            <a:endParaRPr lang="pt-BR" altLang="en-US" sz="12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xmlns="" id="{02299DCA-2162-4499-A585-EBB9E4CE98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xmlns="" id="{3F4647B2-3255-4257-BA4E-5800674541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xmlns="" id="{813369E2-87AB-4F7A-BD8A-5D6CD80FA3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52BF60D-96A8-4109-B142-404656D607FC}" type="slidenum">
              <a:rPr lang="pt-BR" altLang="en-US" sz="1200"/>
              <a:pPr eaLnBrk="1" hangingPunct="1"/>
              <a:t>13</a:t>
            </a:fld>
            <a:endParaRPr lang="pt-BR" altLang="en-US" sz="12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xmlns="" id="{A3246367-20C8-46CD-8238-B32B96B687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xmlns="" id="{2349E9B3-568F-4411-93EE-013F0A9D9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xmlns="" id="{D1B50AFF-841F-45BD-855C-A4F638EDCF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CFD38D3-8185-4A4F-90CD-BDA646EC7946}" type="slidenum">
              <a:rPr lang="pt-BR" altLang="en-US" sz="1200"/>
              <a:pPr eaLnBrk="1" hangingPunct="1"/>
              <a:t>14</a:t>
            </a:fld>
            <a:endParaRPr lang="pt-BR" altLang="en-US" sz="12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xmlns="" id="{60467572-2762-47E6-9AEB-0C590DED44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xmlns="" id="{E3A23509-EC3A-46FC-B6D1-59B00F1E78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xmlns="" id="{83DF6ABE-39FA-4ECE-8F91-13A1524AAB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C03EBC0-D6C8-4F14-B4A8-CBBCBF8AA711}" type="slidenum">
              <a:rPr lang="pt-BR" altLang="en-US" sz="1200"/>
              <a:pPr eaLnBrk="1" hangingPunct="1"/>
              <a:t>15</a:t>
            </a:fld>
            <a:endParaRPr lang="pt-BR" altLang="en-US" sz="12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xmlns="" id="{D4075C2D-15DB-4795-A781-208B94D778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xmlns="" id="{8D26B2CD-787A-4DA5-A7B9-BBD01214E3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xmlns="" id="{1CDA053D-2777-460E-A002-E64D3790DE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8E58A8C-0ADA-4DD8-BD40-D474F259BFCF}" type="slidenum">
              <a:rPr lang="pt-BR" altLang="en-US" sz="1200"/>
              <a:pPr eaLnBrk="1" hangingPunct="1"/>
              <a:t>16</a:t>
            </a:fld>
            <a:endParaRPr lang="pt-BR" altLang="en-US" sz="120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xmlns="" id="{86BC8C99-5685-4D13-8218-DD9850931D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xmlns="" id="{2BFD30AC-D003-4868-8682-0BF55258D4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xmlns="" id="{BEB5E645-8E52-414A-86E7-40B35B3A51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72F2D1-7973-4B03-82D5-18A782D4D125}" type="slidenum">
              <a:rPr lang="pt-BR" altLang="en-US" sz="1200"/>
              <a:pPr eaLnBrk="1" hangingPunct="1"/>
              <a:t>17</a:t>
            </a:fld>
            <a:endParaRPr lang="pt-BR" altLang="en-US" sz="1200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xmlns="" id="{5A5AEFB1-8B86-483C-B004-583C954F12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xmlns="" id="{3A5D69F6-BB9A-437A-B2C1-9A5E8F2A7A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xmlns="" id="{95BBFFD0-721F-4969-A05C-FDA4E2F66C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AA2F6BA-EA2F-47D4-8A97-DA39369ADB2D}" type="slidenum">
              <a:rPr lang="pt-BR" altLang="en-US" sz="1200"/>
              <a:pPr eaLnBrk="1" hangingPunct="1"/>
              <a:t>18</a:t>
            </a:fld>
            <a:endParaRPr lang="pt-BR" altLang="en-US" sz="12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xmlns="" id="{42C0E0A1-D0AA-41CE-A339-DB46640C2A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xmlns="" id="{34D6B8FC-E209-4B64-9499-791C394BD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xmlns="" id="{7646B2E9-B748-4E74-942F-20D23883E8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BC170F6-1D9C-4F5D-9E3F-9E7EDF8327F3}" type="slidenum">
              <a:rPr lang="pt-BR" altLang="en-US" sz="1200"/>
              <a:pPr eaLnBrk="1" hangingPunct="1"/>
              <a:t>19</a:t>
            </a:fld>
            <a:endParaRPr lang="pt-BR" altLang="en-US" sz="1200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xmlns="" id="{C7A0D17B-DF7F-4598-A94C-060FC1B048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xmlns="" id="{C73F3365-842C-4EDD-808C-4BC39159A1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xmlns="" id="{1CA9F2DC-7A1D-4E59-8CDE-D4921EE74C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BCF8876-A869-4D22-9721-73676E994A0B}" type="slidenum">
              <a:rPr lang="pt-BR" altLang="en-US" sz="1200"/>
              <a:pPr eaLnBrk="1" hangingPunct="1"/>
              <a:t>20</a:t>
            </a:fld>
            <a:endParaRPr lang="pt-BR" altLang="en-US" sz="12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xmlns="" id="{BDED48E6-B7C2-4829-AAB7-713E11AF66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xmlns="" id="{8929F901-3AF9-414D-A98C-C7E762DD28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xmlns="" id="{0FFD4357-4F1E-4B38-8C81-90F2F65D37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0889B13-3FB4-4037-8FD3-FA6CF73CC596}" type="slidenum">
              <a:rPr lang="pt-BR" altLang="en-US" sz="1200"/>
              <a:pPr eaLnBrk="1" hangingPunct="1"/>
              <a:t>21</a:t>
            </a:fld>
            <a:endParaRPr lang="pt-BR" altLang="en-US" sz="1200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xmlns="" id="{D4F96C2D-457D-46F1-BDA7-76CEAEE56D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xmlns="" id="{34A501CD-78C8-4ECC-9038-280952A3EF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xmlns="" id="{9A896B53-1BDD-43C7-A33E-DCFA56CB50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806379-C446-432E-B3D6-96F1BC450A91}" type="slidenum">
              <a:rPr lang="pt-BR" altLang="en-US" sz="1200"/>
              <a:pPr eaLnBrk="1" hangingPunct="1"/>
              <a:t>22</a:t>
            </a:fld>
            <a:endParaRPr lang="pt-BR" altLang="en-US" sz="12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xmlns="" id="{206B7458-ABF5-436C-9640-C75D9243F1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xmlns="" id="{9549DA2B-8F96-4ABC-A089-5D92B04CE7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CFF3EB8-7291-4E1B-AE39-1E226E457A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A99DA4C0-EF56-4B95-BAED-8E10AF3B50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04352C15-5A52-42E6-A32D-F2C46BB786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6A9B84-6A4C-453D-9C46-705B2290B5E7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21967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8723DDB2-6C35-4F00-8783-493503CA77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3CF72DA1-CAC6-4926-B97D-2B16131D5D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F8589EF-BA8E-43C2-97A7-E50C94645A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299F50-F774-4A77-A8AE-2CA282189B37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377345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CC3A549B-EEF3-43D5-BBC2-6322075494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89954DB6-D58E-437E-B6CE-6E1CC0FC68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0CA91674-087F-4F8F-9291-7220E1A910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05C641-1CD5-49C2-8671-E734A97527F6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754159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C74E8A4-2606-49F5-B412-F2F0D4F990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7963790-A9BA-4732-AFBF-EAA52A723D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460A77D-E885-477A-A3F6-BC4C6DF7EA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D770C8-EB56-4115-A697-87D6DD01E7DE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293783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50CB1317-017F-4532-9955-D09ADFFAD5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F0927EE5-CCE3-4D86-B754-9214198C0B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DC47A7A2-7CDA-4613-99CB-8BAABA8244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2E2745-BBE6-4969-B2A0-7044F05445FF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814597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93C7EDDD-E565-48C2-8EE4-803CB7A209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F9D87A98-7051-4E8A-8030-222C213728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C5F3E460-A0B7-4980-84E8-CB80B2B81D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3530B5-402F-4BFB-91A2-DD8EEB16F464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4077179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33B6762B-447D-40F3-A344-0376AE9697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863899A5-9490-4A8E-A863-F547185055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18262105-9B1A-4DDF-BA32-86ABB567A3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C6191A-22A7-4577-BBFF-AAADFA10B995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410998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414AC99-0A54-4375-8EC9-A182F6CABE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E211570-64DE-4E74-9456-47D88275ED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6F4EA96-0231-4A58-B293-991CECD13E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B7C946-29F7-47CD-8EE1-C1CA2953BFC4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006979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90D261-0297-41F6-9B69-B121C89A5E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40EF80E-2793-4C67-8408-808B4B48D8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DC0F559-F468-464B-95A0-42A1938FA4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3C7EF0-DBC8-4F81-BE9E-BDDEE18CD472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889262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A838A09-65A4-407D-A2C9-EDF2F9598C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A1DB94C2-78E4-45E9-84E8-FC4240A9E2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974761B7-7676-4B07-984B-BF95B0636D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3E13F5-FBCC-4B66-8C68-17A421E0D471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852502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E35C4F8-B191-441D-825E-27A6D7FA03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8EA85356-2DDB-44AA-93A4-9882BD4BBE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1D9A1679-6524-4784-9D99-C6A1FF266A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35AA3A-737B-44C9-8F52-718747183303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750410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EFA33BEB-067B-4576-8924-A2B0BC6F74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8F34276-1458-4DDF-AB5F-EE54D7BED6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893A79D-ABB5-4ACB-AEB1-D3BC4EB4E9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F6DAF0-087E-4666-A7E2-3A2BD33F65E3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373628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4BD7F2AE-DA02-4694-9E79-9A0A9FCB30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8B6411E-0917-40A1-B4A7-4BD232C469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/>
              <a:t>Clique para editar os estilos do texto mestre</a:t>
            </a:r>
          </a:p>
          <a:p>
            <a:pPr lvl="1"/>
            <a:r>
              <a:rPr lang="pt-BR" altLang="en-US"/>
              <a:t>Segundo nível</a:t>
            </a:r>
          </a:p>
          <a:p>
            <a:pPr lvl="2"/>
            <a:r>
              <a:rPr lang="pt-BR" altLang="en-US"/>
              <a:t>Terceiro nível</a:t>
            </a:r>
          </a:p>
          <a:p>
            <a:pPr lvl="3"/>
            <a:r>
              <a:rPr lang="pt-BR" altLang="en-US"/>
              <a:t>Quarto nível</a:t>
            </a:r>
          </a:p>
          <a:p>
            <a:pPr lvl="4"/>
            <a:r>
              <a:rPr lang="pt-BR" altLang="en-US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E9CB3AD6-926A-4DCA-B8A1-228A456F3AA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1A27BA4E-CDC3-497E-8FE4-FBC0BFB1FB6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679B7F0C-A2C9-41B2-8B6C-E42344EA5D7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54B851B-651A-44E0-A694-1286BD492C5E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ids.gov.br/pt-br/pub/2015/protocolo-clinico-e-diretrizes-terapeuticas-para-atencao-integral-pessoas-com-infeccoe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xmlns="" id="{1D3FD18C-6BC6-42FF-B015-3C6636E81E0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>
                <a:effectLst>
                  <a:outerShdw blurRad="38100" dist="38100" dir="2700000" algn="tl">
                    <a:srgbClr val="C0C0C0"/>
                  </a:outerShdw>
                </a:effectLst>
              </a:rPr>
              <a:t>SÍFILIS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xmlns="" id="{F65BE6FE-FD8D-4518-A1A0-2A115630F98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4941888"/>
            <a:ext cx="6400800" cy="696912"/>
          </a:xfrm>
        </p:spPr>
        <p:txBody>
          <a:bodyPr/>
          <a:lstStyle/>
          <a:p>
            <a:pPr algn="r" eaLnBrk="1" hangingPunct="1">
              <a:lnSpc>
                <a:spcPct val="80000"/>
              </a:lnSpc>
            </a:pPr>
            <a:r>
              <a:rPr lang="pt-BR" altLang="en-US" sz="1400" dirty="0"/>
              <a:t>José Wilson </a:t>
            </a:r>
            <a:r>
              <a:rPr lang="pt-BR" altLang="en-US" sz="1400" dirty="0" err="1"/>
              <a:t>Zangirolami</a:t>
            </a:r>
            <a:endParaRPr lang="pt-BR" altLang="en-US" sz="1400" dirty="0"/>
          </a:p>
          <a:p>
            <a:pPr algn="r" eaLnBrk="1" hangingPunct="1">
              <a:lnSpc>
                <a:spcPct val="80000"/>
              </a:lnSpc>
            </a:pPr>
            <a:r>
              <a:rPr lang="pt-BR" altLang="en-US" sz="1400" dirty="0" smtClean="0"/>
              <a:t>Médico Infectologista</a:t>
            </a:r>
          </a:p>
          <a:p>
            <a:pPr algn="r" eaLnBrk="1" hangingPunct="1">
              <a:lnSpc>
                <a:spcPct val="80000"/>
              </a:lnSpc>
            </a:pPr>
            <a:r>
              <a:rPr lang="pt-BR" altLang="en-US" sz="1400" dirty="0" smtClean="0"/>
              <a:t>Faculdade de Medicina de </a:t>
            </a:r>
            <a:r>
              <a:rPr lang="pt-BR" altLang="en-US" sz="1400" dirty="0" err="1" smtClean="0"/>
              <a:t>Preasidente</a:t>
            </a:r>
            <a:r>
              <a:rPr lang="pt-BR" altLang="en-US" sz="1400" dirty="0" smtClean="0"/>
              <a:t> Prudente</a:t>
            </a:r>
            <a:endParaRPr lang="pt-BR" altLang="en-US" sz="1400" dirty="0"/>
          </a:p>
          <a:p>
            <a:pPr algn="r" eaLnBrk="1" hangingPunct="1">
              <a:lnSpc>
                <a:spcPct val="80000"/>
              </a:lnSpc>
            </a:pPr>
            <a:r>
              <a:rPr lang="pt-BR" altLang="en-US" sz="1400" dirty="0"/>
              <a:t>GVE XXI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0" y="825500"/>
            <a:ext cx="3683000" cy="520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611560" y="6292770"/>
            <a:ext cx="806489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100" dirty="0">
                <a:hlinkClick r:id="rId3"/>
              </a:rPr>
              <a:t>http://www.aids.gov.br/pt-br/pub/2015/protocolo-clinico-e-diretrizes-terapeuticas-para-atencao-integral-pessoas-com-infeccoes</a:t>
            </a:r>
            <a:endParaRPr lang="pt-BR" sz="1100" dirty="0"/>
          </a:p>
        </p:txBody>
      </p:sp>
    </p:spTree>
    <p:extLst>
      <p:ext uri="{BB962C8B-B14F-4D97-AF65-F5344CB8AC3E}">
        <p14:creationId xmlns:p14="http://schemas.microsoft.com/office/powerpoint/2010/main" val="278429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5AF10858-B8D7-4076-9E30-853685AB40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dirty="0"/>
              <a:t>Sífilis Adquirida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xmlns="" id="{7F520354-AFE8-416F-B780-74C23B9418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200000"/>
              </a:lnSpc>
            </a:pPr>
            <a:r>
              <a:rPr lang="pt-BR" altLang="en-US" sz="2000" dirty="0"/>
              <a:t>HISTÓRIA NATURAL DA INFECÇÃO PELO TREPONEMA</a:t>
            </a:r>
          </a:p>
          <a:p>
            <a:pPr marL="990600" lvl="1" indent="-533400" eaLnBrk="1" hangingPunct="1">
              <a:lnSpc>
                <a:spcPct val="200000"/>
              </a:lnSpc>
            </a:pPr>
            <a:r>
              <a:rPr lang="pt-BR" altLang="en-US" sz="1800" dirty="0"/>
              <a:t>Infecção </a:t>
            </a:r>
            <a:r>
              <a:rPr lang="pt-BR" altLang="en-US" sz="1800" dirty="0">
                <a:sym typeface="Wingdings" panose="05000000000000000000" pitchFamily="2" charset="2"/>
              </a:rPr>
              <a:t></a:t>
            </a:r>
            <a:r>
              <a:rPr lang="pt-BR" altLang="en-US" sz="1800" dirty="0"/>
              <a:t> cancro primário ( sífilis primária)</a:t>
            </a:r>
          </a:p>
          <a:p>
            <a:pPr marL="990600" lvl="1" indent="-533400" eaLnBrk="1" hangingPunct="1">
              <a:lnSpc>
                <a:spcPct val="200000"/>
              </a:lnSpc>
            </a:pPr>
            <a:r>
              <a:rPr lang="pt-BR" altLang="en-US" sz="1800" dirty="0"/>
              <a:t>Latência  precoce ( &lt; de 1 ano)</a:t>
            </a:r>
          </a:p>
          <a:p>
            <a:pPr marL="990600" lvl="1" indent="-533400" eaLnBrk="1" hangingPunct="1">
              <a:lnSpc>
                <a:spcPct val="200000"/>
              </a:lnSpc>
            </a:pPr>
            <a:r>
              <a:rPr lang="pt-BR" altLang="en-US" sz="1800" dirty="0"/>
              <a:t>Sífilis secundária</a:t>
            </a:r>
          </a:p>
          <a:p>
            <a:pPr marL="990600" lvl="1" indent="-533400" eaLnBrk="1" hangingPunct="1">
              <a:lnSpc>
                <a:spcPct val="200000"/>
              </a:lnSpc>
            </a:pPr>
            <a:r>
              <a:rPr lang="pt-BR" altLang="en-US" sz="1800" dirty="0"/>
              <a:t>Latência tardia ( &gt; de 1 ano)</a:t>
            </a:r>
          </a:p>
          <a:p>
            <a:pPr marL="990600" lvl="1" indent="-533400" eaLnBrk="1" hangingPunct="1">
              <a:lnSpc>
                <a:spcPct val="200000"/>
              </a:lnSpc>
            </a:pPr>
            <a:r>
              <a:rPr lang="pt-BR" altLang="en-US" sz="1800" dirty="0"/>
              <a:t>Sífilis terciária</a:t>
            </a:r>
          </a:p>
          <a:p>
            <a:pPr marL="990600" lvl="1" indent="-533400" eaLnBrk="1" hangingPunct="1">
              <a:lnSpc>
                <a:spcPct val="200000"/>
              </a:lnSpc>
            </a:pPr>
            <a:r>
              <a:rPr lang="pt-BR" altLang="en-US" sz="1800" dirty="0"/>
              <a:t>Cura </a:t>
            </a:r>
            <a:r>
              <a:rPr lang="pt-BR" altLang="en-US" sz="1800" dirty="0" err="1"/>
              <a:t>expontânea</a:t>
            </a:r>
            <a:r>
              <a:rPr lang="pt-BR" altLang="en-US" sz="1800" dirty="0"/>
              <a:t> ao longo do processo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 dirty="0"/>
              <a:t>Sífilis Adquirida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pt-BR" altLang="en-US" sz="1800" dirty="0" smtClean="0"/>
              <a:t>História natural da infecção pelo treponema</a:t>
            </a:r>
          </a:p>
          <a:p>
            <a:pPr lvl="1">
              <a:lnSpc>
                <a:spcPct val="200000"/>
              </a:lnSpc>
            </a:pPr>
            <a:r>
              <a:rPr lang="pt-BR" sz="1400" dirty="0" smtClean="0"/>
              <a:t>Ao longo de 40 anos, a partir de 1932, cerca de 400 homens negros no Alabama, sem que tivessem conhecimento do que estava acontecendo, recebiam placebo e não eram informados de que tinham sífilis. O terrível experimento ficou conhecido como "estudo de sífilis de </a:t>
            </a:r>
            <a:r>
              <a:rPr lang="pt-BR" sz="1400" dirty="0" err="1" smtClean="0"/>
              <a:t>Tuskegee</a:t>
            </a:r>
            <a:r>
              <a:rPr lang="pt-BR" sz="1400" dirty="0" smtClean="0"/>
              <a:t>”</a:t>
            </a:r>
            <a:endParaRPr lang="pt-BR" sz="140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424" y="2564904"/>
            <a:ext cx="3690410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309424" y="6439672"/>
            <a:ext cx="843904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https://noticias.uol.com.br/saude/ultimas-noticias/redacao/2017/05/16/como-tratamento-de-sifilis-foi-negado-a-negros-nos-eua-pela-ciencia.htm</a:t>
            </a:r>
          </a:p>
        </p:txBody>
      </p:sp>
    </p:spTree>
    <p:extLst>
      <p:ext uri="{BB962C8B-B14F-4D97-AF65-F5344CB8AC3E}">
        <p14:creationId xmlns:p14="http://schemas.microsoft.com/office/powerpoint/2010/main" val="145415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>
            <a:extLst>
              <a:ext uri="{FF2B5EF4-FFF2-40B4-BE49-F238E27FC236}">
                <a16:creationId xmlns:a16="http://schemas.microsoft.com/office/drawing/2014/main" xmlns="" id="{F92C5C8A-58D1-472E-9657-4785418BE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437063"/>
            <a:ext cx="2952750" cy="187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5">
            <a:extLst>
              <a:ext uri="{FF2B5EF4-FFF2-40B4-BE49-F238E27FC236}">
                <a16:creationId xmlns:a16="http://schemas.microsoft.com/office/drawing/2014/main" xmlns="" id="{677C75FD-D1BF-4FD1-9F20-FD5811712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1484313"/>
            <a:ext cx="1935163" cy="259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0" name="Rectangle 6">
            <a:extLst>
              <a:ext uri="{FF2B5EF4-FFF2-40B4-BE49-F238E27FC236}">
                <a16:creationId xmlns:a16="http://schemas.microsoft.com/office/drawing/2014/main" xmlns="" id="{615133E8-4EAA-4FD8-B8EA-765B51046C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Sífilis primária</a:t>
            </a:r>
          </a:p>
        </p:txBody>
      </p:sp>
      <p:pic>
        <p:nvPicPr>
          <p:cNvPr id="4101" name="Picture 7">
            <a:extLst>
              <a:ext uri="{FF2B5EF4-FFF2-40B4-BE49-F238E27FC236}">
                <a16:creationId xmlns:a16="http://schemas.microsoft.com/office/drawing/2014/main" xmlns="" id="{4F0C1211-459B-432F-A02F-F0BB0EF6C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573463"/>
            <a:ext cx="1895475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>
            <a:extLst>
              <a:ext uri="{FF2B5EF4-FFF2-40B4-BE49-F238E27FC236}">
                <a16:creationId xmlns:a16="http://schemas.microsoft.com/office/drawing/2014/main" xmlns="" id="{0F162074-7539-42F8-A581-F60532EE54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Sífilis secundária</a:t>
            </a:r>
          </a:p>
        </p:txBody>
      </p:sp>
      <p:pic>
        <p:nvPicPr>
          <p:cNvPr id="5123" name="Picture 5">
            <a:extLst>
              <a:ext uri="{FF2B5EF4-FFF2-40B4-BE49-F238E27FC236}">
                <a16:creationId xmlns:a16="http://schemas.microsoft.com/office/drawing/2014/main" xmlns="" id="{9FFDCA10-6183-41E3-AFB6-2496C1956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773238"/>
            <a:ext cx="2019300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8">
            <a:extLst>
              <a:ext uri="{FF2B5EF4-FFF2-40B4-BE49-F238E27FC236}">
                <a16:creationId xmlns:a16="http://schemas.microsoft.com/office/drawing/2014/main" xmlns="" id="{A5161E10-F6E6-43EA-8AB9-C934410AD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916113"/>
            <a:ext cx="2171700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9">
            <a:extLst>
              <a:ext uri="{FF2B5EF4-FFF2-40B4-BE49-F238E27FC236}">
                <a16:creationId xmlns:a16="http://schemas.microsoft.com/office/drawing/2014/main" xmlns="" id="{7663FDC7-4C5C-47C3-9BA2-651A0212D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3716338"/>
            <a:ext cx="1724025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>
            <a:extLst>
              <a:ext uri="{FF2B5EF4-FFF2-40B4-BE49-F238E27FC236}">
                <a16:creationId xmlns:a16="http://schemas.microsoft.com/office/drawing/2014/main" xmlns="" id="{D5C08A9E-AD57-4A71-9E02-61AF18E786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Sífilis terciária</a:t>
            </a:r>
          </a:p>
        </p:txBody>
      </p:sp>
      <p:pic>
        <p:nvPicPr>
          <p:cNvPr id="6147" name="Picture 5">
            <a:extLst>
              <a:ext uri="{FF2B5EF4-FFF2-40B4-BE49-F238E27FC236}">
                <a16:creationId xmlns:a16="http://schemas.microsoft.com/office/drawing/2014/main" xmlns="" id="{CF8F7039-C41D-4479-BAB9-57CDE04D6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989138"/>
            <a:ext cx="4103687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xmlns="" id="{E2B23E73-8388-40D0-966E-3AC835886B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dirty="0"/>
              <a:t>Sífilis Adquirida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xmlns="" id="{F23D0005-57EE-461B-9F36-10A9A252F09B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150000"/>
              </a:lnSpc>
            </a:pPr>
            <a:r>
              <a:rPr lang="pt-BR" altLang="en-US" sz="1200" dirty="0"/>
              <a:t>DIAGNÓSTICO SOROLÓGICO DA SÍFILIS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pt-BR" altLang="en-US" sz="1400" dirty="0"/>
              <a:t>Anticorpos </a:t>
            </a:r>
            <a:r>
              <a:rPr lang="pt-BR" altLang="en-US" sz="1400" dirty="0" err="1"/>
              <a:t>anticardiolipinas</a:t>
            </a:r>
            <a:r>
              <a:rPr lang="pt-BR" altLang="en-US" sz="1400" dirty="0"/>
              <a:t> ( VDRL)</a:t>
            </a:r>
          </a:p>
          <a:p>
            <a:pPr marL="1371600" lvl="2" indent="-457200" eaLnBrk="1" hangingPunct="1">
              <a:lnSpc>
                <a:spcPct val="150000"/>
              </a:lnSpc>
            </a:pPr>
            <a:r>
              <a:rPr lang="pt-BR" altLang="en-US" sz="1400" dirty="0"/>
              <a:t>Inespecíficos</a:t>
            </a:r>
          </a:p>
          <a:p>
            <a:pPr marL="1371600" lvl="2" indent="-457200" eaLnBrk="1" hangingPunct="1">
              <a:lnSpc>
                <a:spcPct val="150000"/>
              </a:lnSpc>
            </a:pPr>
            <a:r>
              <a:rPr lang="pt-BR" altLang="en-US" sz="1400" dirty="0"/>
              <a:t>Tituláveis ( quantificáveis)</a:t>
            </a:r>
          </a:p>
          <a:p>
            <a:pPr marL="1371600" lvl="2" indent="-457200" eaLnBrk="1" hangingPunct="1">
              <a:lnSpc>
                <a:spcPct val="150000"/>
              </a:lnSpc>
            </a:pPr>
            <a:r>
              <a:rPr lang="pt-BR" altLang="en-US" sz="1400" dirty="0"/>
              <a:t>Positivos </a:t>
            </a:r>
            <a:r>
              <a:rPr lang="pt-BR" altLang="en-US" sz="1400" b="1" dirty="0"/>
              <a:t>após </a:t>
            </a:r>
            <a:r>
              <a:rPr lang="pt-BR" altLang="en-US" sz="1400" dirty="0"/>
              <a:t>o cancro primário</a:t>
            </a:r>
          </a:p>
          <a:p>
            <a:pPr marL="1371600" lvl="2" indent="-457200" eaLnBrk="1" hangingPunct="1">
              <a:lnSpc>
                <a:spcPct val="150000"/>
              </a:lnSpc>
            </a:pPr>
            <a:r>
              <a:rPr lang="pt-BR" altLang="en-US" sz="1400" dirty="0"/>
              <a:t>Mais altos nas fases iniciais e de </a:t>
            </a:r>
            <a:r>
              <a:rPr lang="pt-BR" altLang="en-US" sz="1400" dirty="0" err="1"/>
              <a:t>agudização</a:t>
            </a:r>
            <a:endParaRPr lang="pt-BR" altLang="en-US" sz="1400" dirty="0"/>
          </a:p>
          <a:p>
            <a:pPr marL="1371600" lvl="2" indent="-457200" eaLnBrk="1" hangingPunct="1">
              <a:lnSpc>
                <a:spcPct val="150000"/>
              </a:lnSpc>
            </a:pPr>
            <a:r>
              <a:rPr lang="pt-BR" altLang="en-US" sz="1400" dirty="0"/>
              <a:t>Positividade </a:t>
            </a:r>
            <a:r>
              <a:rPr lang="pt-BR" altLang="en-US" sz="1400" dirty="0" smtClean="0"/>
              <a:t>mesmo </a:t>
            </a:r>
            <a:r>
              <a:rPr lang="pt-BR" altLang="en-US" sz="1400" dirty="0"/>
              <a:t>depois de curado</a:t>
            </a:r>
          </a:p>
          <a:p>
            <a:pPr marL="990600" lvl="1" indent="-533400" eaLnBrk="1" hangingPunct="1">
              <a:lnSpc>
                <a:spcPct val="150000"/>
              </a:lnSpc>
            </a:pPr>
            <a:endParaRPr lang="pt-BR" altLang="en-US" sz="1400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990600" lvl="1" indent="-533400" eaLnBrk="1" hangingPunct="1">
              <a:lnSpc>
                <a:spcPct val="150000"/>
              </a:lnSpc>
            </a:pPr>
            <a:r>
              <a:rPr lang="pt-BR" altLang="en-US" sz="1400" dirty="0"/>
              <a:t>Falso positivo</a:t>
            </a:r>
          </a:p>
          <a:p>
            <a:pPr marL="1371600" lvl="2" indent="-457200" eaLnBrk="1" hangingPunct="1">
              <a:lnSpc>
                <a:spcPct val="150000"/>
              </a:lnSpc>
            </a:pPr>
            <a:r>
              <a:rPr lang="pt-BR" altLang="en-US" sz="1400" dirty="0"/>
              <a:t>Gestante</a:t>
            </a:r>
          </a:p>
          <a:p>
            <a:pPr marL="1371600" lvl="2" indent="-457200" eaLnBrk="1" hangingPunct="1">
              <a:lnSpc>
                <a:spcPct val="150000"/>
              </a:lnSpc>
            </a:pPr>
            <a:r>
              <a:rPr lang="pt-BR" altLang="en-US" sz="1400" dirty="0"/>
              <a:t>Doença reumática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pt-BR" altLang="en-US" sz="1400" dirty="0"/>
              <a:t>Falso negativo</a:t>
            </a:r>
          </a:p>
          <a:p>
            <a:pPr marL="1371600" lvl="2" indent="-457200" eaLnBrk="1" hangingPunct="1">
              <a:lnSpc>
                <a:spcPct val="150000"/>
              </a:lnSpc>
            </a:pPr>
            <a:r>
              <a:rPr lang="pt-BR" altLang="en-US" sz="1400" dirty="0"/>
              <a:t>Efeito </a:t>
            </a:r>
            <a:r>
              <a:rPr lang="pt-BR" altLang="en-US" sz="1400" dirty="0" err="1"/>
              <a:t>prozona</a:t>
            </a:r>
            <a:endParaRPr lang="pt-BR" altLang="en-US" sz="1400" dirty="0"/>
          </a:p>
          <a:p>
            <a:pPr marL="1371600" lvl="2" indent="-457200" eaLnBrk="1" hangingPunct="1">
              <a:lnSpc>
                <a:spcPct val="150000"/>
              </a:lnSpc>
            </a:pPr>
            <a:r>
              <a:rPr lang="pt-BR" altLang="en-US" sz="1400" dirty="0"/>
              <a:t>Erro técnico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xmlns="" id="{393C9D6C-F85F-4B76-A1F1-03B8A256CE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dirty="0"/>
              <a:t>Sífilis Adquirida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xmlns="" id="{C252D3A7-C7C8-4D28-85A3-5E00DF912D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200000"/>
              </a:lnSpc>
            </a:pPr>
            <a:r>
              <a:rPr lang="pt-BR" altLang="en-US" sz="1600" dirty="0"/>
              <a:t>DIAGNÓSTICO SOROLÓGICO DA SÍFILIS</a:t>
            </a:r>
          </a:p>
          <a:p>
            <a:pPr marL="914400" lvl="1" indent="-457200" eaLnBrk="1" hangingPunct="1">
              <a:lnSpc>
                <a:spcPct val="200000"/>
              </a:lnSpc>
            </a:pPr>
            <a:r>
              <a:rPr lang="pt-BR" altLang="en-US" sz="1600" dirty="0"/>
              <a:t>Anticorpos </a:t>
            </a:r>
            <a:r>
              <a:rPr lang="pt-BR" altLang="en-US" sz="1600" dirty="0" err="1"/>
              <a:t>antitreponema</a:t>
            </a:r>
            <a:r>
              <a:rPr lang="pt-BR" altLang="en-US" sz="1600" dirty="0"/>
              <a:t> ( FTA-</a:t>
            </a:r>
            <a:r>
              <a:rPr lang="pt-BR" altLang="en-US" sz="1600" dirty="0" err="1"/>
              <a:t>Abs</a:t>
            </a:r>
            <a:r>
              <a:rPr lang="pt-BR" altLang="en-US" sz="1600" dirty="0"/>
              <a:t>, TPHA)</a:t>
            </a:r>
          </a:p>
          <a:p>
            <a:pPr marL="1295400" lvl="2" indent="-381000" eaLnBrk="1" hangingPunct="1">
              <a:lnSpc>
                <a:spcPct val="200000"/>
              </a:lnSpc>
            </a:pPr>
            <a:r>
              <a:rPr lang="pt-BR" altLang="en-US" sz="1400" dirty="0"/>
              <a:t>Específicos</a:t>
            </a:r>
          </a:p>
          <a:p>
            <a:pPr marL="1295400" lvl="2" indent="-381000" eaLnBrk="1" hangingPunct="1">
              <a:lnSpc>
                <a:spcPct val="200000"/>
              </a:lnSpc>
            </a:pPr>
            <a:r>
              <a:rPr lang="pt-BR" altLang="en-US" sz="1400" dirty="0"/>
              <a:t>Não tituláveis</a:t>
            </a:r>
          </a:p>
          <a:p>
            <a:pPr marL="1295400" lvl="2" indent="-381000" eaLnBrk="1" hangingPunct="1">
              <a:lnSpc>
                <a:spcPct val="200000"/>
              </a:lnSpc>
            </a:pPr>
            <a:r>
              <a:rPr lang="pt-BR" altLang="en-US" sz="1400" dirty="0"/>
              <a:t>Positivo mesmo depois de curado</a:t>
            </a:r>
          </a:p>
          <a:p>
            <a:pPr marL="1295400" lvl="2" indent="-381000" eaLnBrk="1" hangingPunct="1">
              <a:lnSpc>
                <a:spcPct val="200000"/>
              </a:lnSpc>
            </a:pPr>
            <a:r>
              <a:rPr lang="pt-BR" altLang="en-US" sz="1400" dirty="0"/>
              <a:t>Serve para afastar os casos de VDRL falso +</a:t>
            </a:r>
          </a:p>
          <a:p>
            <a:pPr marL="914400" lvl="1" indent="-457200" eaLnBrk="1" hangingPunct="1">
              <a:lnSpc>
                <a:spcPct val="200000"/>
              </a:lnSpc>
            </a:pPr>
            <a:r>
              <a:rPr lang="pt-BR" altLang="en-US" sz="1600" dirty="0" smtClean="0"/>
              <a:t>Útil </a:t>
            </a:r>
            <a:r>
              <a:rPr lang="pt-BR" altLang="en-US" sz="1600" dirty="0"/>
              <a:t>no diagnóstico mas dispensável no controle de cura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 dirty="0"/>
              <a:t>Sífilis Adquirida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pt-BR" sz="1400" dirty="0"/>
              <a:t>Os testes </a:t>
            </a:r>
            <a:r>
              <a:rPr lang="pt-BR" sz="1400" dirty="0" smtClean="0"/>
              <a:t>rápidos </a:t>
            </a:r>
            <a:r>
              <a:rPr lang="pt-BR" sz="1400" dirty="0"/>
              <a:t>para triagem da infecção pelo Treponema pallidum </a:t>
            </a:r>
            <a:endParaRPr lang="pt-BR" sz="1400" dirty="0" smtClean="0"/>
          </a:p>
          <a:p>
            <a:pPr>
              <a:lnSpc>
                <a:spcPct val="200000"/>
              </a:lnSpc>
            </a:pPr>
            <a:r>
              <a:rPr lang="pt-BR" sz="1400" dirty="0" err="1" smtClean="0"/>
              <a:t>imunocromatografia</a:t>
            </a:r>
            <a:r>
              <a:rPr lang="pt-BR" sz="1400" dirty="0" smtClean="0"/>
              <a:t> </a:t>
            </a:r>
            <a:r>
              <a:rPr lang="pt-BR" sz="1400" dirty="0"/>
              <a:t>de fluxo </a:t>
            </a:r>
            <a:r>
              <a:rPr lang="pt-BR" sz="1400" dirty="0" smtClean="0"/>
              <a:t>lateral</a:t>
            </a:r>
          </a:p>
          <a:p>
            <a:pPr>
              <a:lnSpc>
                <a:spcPct val="200000"/>
              </a:lnSpc>
            </a:pPr>
            <a:r>
              <a:rPr lang="pt-BR" sz="1400" dirty="0" smtClean="0"/>
              <a:t>detecção </a:t>
            </a:r>
            <a:r>
              <a:rPr lang="pt-BR" sz="1400" dirty="0"/>
              <a:t>dos anticorpos específicos </a:t>
            </a:r>
            <a:r>
              <a:rPr lang="pt-BR" sz="1400" dirty="0" err="1"/>
              <a:t>anti-T</a:t>
            </a:r>
            <a:r>
              <a:rPr lang="pt-BR" sz="1400" dirty="0"/>
              <a:t>. pallidum no soro ou sangue </a:t>
            </a:r>
            <a:r>
              <a:rPr lang="pt-BR" sz="1400" dirty="0" smtClean="0"/>
              <a:t>total</a:t>
            </a:r>
            <a:endParaRPr lang="pt-BR" sz="1400" dirty="0"/>
          </a:p>
          <a:p>
            <a:pPr>
              <a:lnSpc>
                <a:spcPct val="200000"/>
              </a:lnSpc>
            </a:pPr>
            <a:r>
              <a:rPr lang="pt-BR" sz="1400" dirty="0"/>
              <a:t>A formação de uma linha visível na região de teste T indica a presença de anticorpos específicos (</a:t>
            </a:r>
            <a:r>
              <a:rPr lang="pt-BR" sz="1400" dirty="0" err="1"/>
              <a:t>IgA</a:t>
            </a:r>
            <a:r>
              <a:rPr lang="pt-BR" sz="1400" dirty="0"/>
              <a:t>, </a:t>
            </a:r>
            <a:r>
              <a:rPr lang="pt-BR" sz="1400" dirty="0" err="1"/>
              <a:t>IgM</a:t>
            </a:r>
            <a:r>
              <a:rPr lang="pt-BR" sz="1400" dirty="0"/>
              <a:t> e </a:t>
            </a:r>
            <a:r>
              <a:rPr lang="pt-BR" sz="1400" dirty="0" err="1"/>
              <a:t>IgG</a:t>
            </a:r>
            <a:r>
              <a:rPr lang="pt-BR" sz="1400" dirty="0"/>
              <a:t>) na amostra do paciente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151" y="4365104"/>
            <a:ext cx="2857939" cy="983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516" y="1772816"/>
            <a:ext cx="2562225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298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xmlns="" id="{1815EE5E-CA93-4EE1-89F8-E53BAB3590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dirty="0"/>
              <a:t>Sífilis Adquirida</a:t>
            </a:r>
          </a:p>
        </p:txBody>
      </p:sp>
      <p:graphicFrame>
        <p:nvGraphicFramePr>
          <p:cNvPr id="11341" name="Group 77">
            <a:extLst>
              <a:ext uri="{FF2B5EF4-FFF2-40B4-BE49-F238E27FC236}">
                <a16:creationId xmlns:a16="http://schemas.microsoft.com/office/drawing/2014/main" xmlns="" id="{89F83DF8-F227-4168-812C-8C0EBB8C00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3344206"/>
              </p:ext>
            </p:extLst>
          </p:nvPr>
        </p:nvGraphicFramePr>
        <p:xfrm>
          <a:off x="457200" y="1600200"/>
          <a:ext cx="7931150" cy="4264024"/>
        </p:xfrm>
        <a:graphic>
          <a:graphicData uri="http://schemas.openxmlformats.org/drawingml/2006/table">
            <a:tbl>
              <a:tblPr/>
              <a:tblGrid>
                <a:gridCol w="14509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926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047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VDRL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FTA-Abs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interpretação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47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1/8 ou mais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Reagente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Doença em atividade, salvo se tratamento recente e título em queda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448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¼, ½, ¹/</a:t>
                      </a:r>
                      <a:r>
                        <a:rPr kumimoji="0" lang="pt-B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pt-BR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Reagente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Tanto cicatriz de cura quanto doença de latência tardia ou doença terciária, dependendo da história e evolução do exame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047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Reagente</a:t>
                      </a: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Não reagente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Falso positivo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047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Não reagente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Reagente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Cicatriz de cura( espontânea ou tratada)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 dirty="0"/>
              <a:t>Sífilis Adquirida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896" y="1556792"/>
            <a:ext cx="5591175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874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xmlns="" id="{8808FB5B-8E7D-466C-86FB-27ACCFED58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dirty="0"/>
              <a:t>Sífilis Adquirida</a:t>
            </a:r>
          </a:p>
        </p:txBody>
      </p:sp>
      <p:sp>
        <p:nvSpPr>
          <p:cNvPr id="4" name="Retângulo 3"/>
          <p:cNvSpPr/>
          <p:nvPr/>
        </p:nvSpPr>
        <p:spPr>
          <a:xfrm>
            <a:off x="251520" y="1536174"/>
            <a:ext cx="8568952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dirty="0"/>
              <a:t>Devido ao cenário epidemiológico atual, recomenda-se tratamento imediato, com </a:t>
            </a:r>
            <a:r>
              <a:rPr lang="pt-BR" dirty="0" err="1"/>
              <a:t>benzilpenicilina</a:t>
            </a:r>
            <a:r>
              <a:rPr lang="pt-BR" dirty="0"/>
              <a:t> </a:t>
            </a:r>
            <a:r>
              <a:rPr lang="pt-BR" dirty="0" err="1"/>
              <a:t>benzatina</a:t>
            </a:r>
            <a:r>
              <a:rPr lang="pt-BR" dirty="0"/>
              <a:t>, após apenas um teste reagente para sífilis (teste </a:t>
            </a:r>
            <a:r>
              <a:rPr lang="pt-BR" dirty="0" err="1"/>
              <a:t>treponêmico</a:t>
            </a:r>
            <a:r>
              <a:rPr lang="pt-BR" dirty="0"/>
              <a:t> ou teste não </a:t>
            </a:r>
            <a:r>
              <a:rPr lang="pt-BR" dirty="0" err="1"/>
              <a:t>treponêmico</a:t>
            </a:r>
            <a:r>
              <a:rPr lang="pt-BR" dirty="0"/>
              <a:t>) para as seguintes situações (independentemente da presença de sinais e sintomas de sífilis):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400" dirty="0" smtClean="0"/>
              <a:t>Gestantes</a:t>
            </a:r>
            <a:r>
              <a:rPr lang="pt-BR" sz="1400" dirty="0"/>
              <a:t>;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400" dirty="0"/>
              <a:t>Vítimas de violência sexual;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400" dirty="0"/>
              <a:t>Pessoas com chance de perda de seguimento (que não retornarão ao serviço);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400" dirty="0"/>
              <a:t>Pessoas com sinais/sintomas de sífilis primária ou secundária;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400" dirty="0"/>
              <a:t>Pessoas sem diagnóstico prévio de sífilis.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xmlns="" id="{6781D0A7-CB24-49E8-8690-CFC572E4F0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dirty="0"/>
              <a:t>Sífilis Adquirida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xmlns="" id="{41BAD031-FA88-4EF0-9F24-69C32BEECA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200000"/>
              </a:lnSpc>
            </a:pPr>
            <a:r>
              <a:rPr lang="pt-BR" altLang="en-US" sz="1800" dirty="0"/>
              <a:t>Seguimento pós tratamento</a:t>
            </a:r>
          </a:p>
          <a:p>
            <a:pPr lvl="1" eaLnBrk="1" hangingPunct="1">
              <a:lnSpc>
                <a:spcPct val="200000"/>
              </a:lnSpc>
            </a:pPr>
            <a:r>
              <a:rPr lang="pt-BR" altLang="en-US" sz="1600" dirty="0"/>
              <a:t>VDRL no mês 0, 3, 6, 12 e 24</a:t>
            </a:r>
          </a:p>
          <a:p>
            <a:pPr lvl="1" eaLnBrk="1" hangingPunct="1">
              <a:lnSpc>
                <a:spcPct val="200000"/>
              </a:lnSpc>
            </a:pPr>
            <a:r>
              <a:rPr lang="pt-BR" altLang="en-US" sz="1600" dirty="0"/>
              <a:t>FTA (</a:t>
            </a:r>
            <a:r>
              <a:rPr lang="pt-BR" altLang="en-US" sz="1600" dirty="0" err="1"/>
              <a:t>Abs</a:t>
            </a:r>
            <a:r>
              <a:rPr lang="pt-BR" altLang="en-US" sz="1600" dirty="0"/>
              <a:t>) não é adequado para seguimento</a:t>
            </a:r>
          </a:p>
          <a:p>
            <a:pPr lvl="1" eaLnBrk="1" hangingPunct="1">
              <a:lnSpc>
                <a:spcPct val="200000"/>
              </a:lnSpc>
            </a:pPr>
            <a:r>
              <a:rPr lang="pt-BR" altLang="en-US" sz="1600" dirty="0"/>
              <a:t>VDRL cai mais lentamente nas formas tardias</a:t>
            </a:r>
          </a:p>
          <a:p>
            <a:pPr lvl="1" eaLnBrk="1" hangingPunct="1">
              <a:lnSpc>
                <a:spcPct val="200000"/>
              </a:lnSpc>
            </a:pPr>
            <a:r>
              <a:rPr lang="pt-BR" altLang="en-US" sz="1600" dirty="0"/>
              <a:t>VDRL pode não negativar</a:t>
            </a:r>
          </a:p>
          <a:p>
            <a:pPr lvl="1" eaLnBrk="1" hangingPunct="1">
              <a:lnSpc>
                <a:spcPct val="200000"/>
              </a:lnSpc>
            </a:pPr>
            <a:r>
              <a:rPr lang="pt-BR" altLang="en-US" sz="1600" dirty="0"/>
              <a:t>Se VDRL não baixar </a:t>
            </a:r>
            <a:r>
              <a:rPr lang="pt-BR" altLang="en-US" sz="1600" dirty="0">
                <a:sym typeface="Wingdings" panose="05000000000000000000" pitchFamily="2" charset="2"/>
              </a:rPr>
              <a:t> LCR</a:t>
            </a:r>
          </a:p>
          <a:p>
            <a:pPr lvl="1" eaLnBrk="1" hangingPunct="1">
              <a:lnSpc>
                <a:spcPct val="200000"/>
              </a:lnSpc>
            </a:pPr>
            <a:r>
              <a:rPr lang="pt-BR" altLang="en-US" sz="1600" dirty="0">
                <a:sym typeface="Wingdings" panose="05000000000000000000" pitchFamily="2" charset="2"/>
              </a:rPr>
              <a:t>Lembrar da reinfecção  investigar e tratar o parceiro(a)</a:t>
            </a:r>
            <a:endParaRPr lang="pt-BR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xmlns="" id="{B76B22C5-F67D-4B9E-9FC1-81C8C3FDFB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dirty="0"/>
              <a:t>Sífilis em Gestantes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xmlns="" id="{338DD62D-F7DC-4D54-BA98-4726B7BE93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200000"/>
              </a:lnSpc>
            </a:pPr>
            <a:r>
              <a:rPr lang="pt-BR" altLang="en-US" sz="1600" dirty="0"/>
              <a:t>Definição de caso</a:t>
            </a:r>
          </a:p>
          <a:p>
            <a:pPr lvl="1" eaLnBrk="1" hangingPunct="1">
              <a:lnSpc>
                <a:spcPct val="200000"/>
              </a:lnSpc>
            </a:pPr>
            <a:r>
              <a:rPr lang="pt-BR" altLang="en-US" sz="1400" dirty="0"/>
              <a:t>gestante que durante o pré-natal apresente evidência clínica de sífilis e/ou VDRL reagente, com FTA (</a:t>
            </a:r>
            <a:r>
              <a:rPr lang="pt-BR" altLang="en-US" sz="1400" dirty="0" err="1"/>
              <a:t>Abs</a:t>
            </a:r>
            <a:r>
              <a:rPr lang="pt-BR" altLang="en-US" sz="1400" dirty="0"/>
              <a:t>) reagente ou não realizado.</a:t>
            </a:r>
          </a:p>
          <a:p>
            <a:pPr eaLnBrk="1" hangingPunct="1">
              <a:lnSpc>
                <a:spcPct val="200000"/>
              </a:lnSpc>
            </a:pPr>
            <a:r>
              <a:rPr lang="pt-BR" altLang="en-US" sz="1600" dirty="0"/>
              <a:t>Notificação e investigação</a:t>
            </a:r>
          </a:p>
          <a:p>
            <a:pPr lvl="1" eaLnBrk="1" hangingPunct="1">
              <a:lnSpc>
                <a:spcPct val="200000"/>
              </a:lnSpc>
            </a:pPr>
            <a:r>
              <a:rPr lang="pt-BR" altLang="en-US" sz="1400" dirty="0"/>
              <a:t>É doença de notificação compulsória</a:t>
            </a:r>
          </a:p>
          <a:p>
            <a:pPr lvl="1" eaLnBrk="1" hangingPunct="1">
              <a:lnSpc>
                <a:spcPct val="200000"/>
              </a:lnSpc>
            </a:pPr>
            <a:r>
              <a:rPr lang="pt-BR" altLang="en-US" sz="1400" dirty="0"/>
              <a:t>Todo caso deve ser notificado à VE pelo preenchimento e envio da ficha de notificação e investigação epidemiológica de caso de sífilis em gestantes.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xmlns="" id="{1C87DD48-5BB0-4F84-874C-5394D65A74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dirty="0"/>
              <a:t>Sífilis em Gestantes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xmlns="" id="{3904348E-102E-46FE-B122-1E83687F47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200000"/>
              </a:lnSpc>
            </a:pPr>
            <a:r>
              <a:rPr lang="pt-BR" altLang="en-US" sz="1600" dirty="0"/>
              <a:t>TRATAMENTO DA GESTANTE COM SÍFILIS</a:t>
            </a:r>
          </a:p>
          <a:p>
            <a:pPr marL="990600" lvl="1" indent="-533400" eaLnBrk="1" hangingPunct="1">
              <a:lnSpc>
                <a:spcPct val="200000"/>
              </a:lnSpc>
            </a:pPr>
            <a:r>
              <a:rPr lang="pt-BR" altLang="en-US" sz="1400" dirty="0" smtClean="0"/>
              <a:t>Testagem no I e III trimestre e no parto</a:t>
            </a:r>
            <a:endParaRPr lang="pt-BR" altLang="en-US" sz="1400" dirty="0"/>
          </a:p>
          <a:p>
            <a:pPr marL="990600" lvl="1" indent="-533400" eaLnBrk="1" hangingPunct="1">
              <a:lnSpc>
                <a:spcPct val="200000"/>
              </a:lnSpc>
            </a:pPr>
            <a:r>
              <a:rPr lang="pt-BR" altLang="en-US" sz="1400" dirty="0" smtClean="0"/>
              <a:t>Tratar resultados reagentes se não </a:t>
            </a:r>
            <a:r>
              <a:rPr lang="pt-BR" altLang="en-US" sz="1400" dirty="0"/>
              <a:t>houve tratamento </a:t>
            </a:r>
            <a:r>
              <a:rPr lang="pt-BR" altLang="en-US" sz="1400" dirty="0" smtClean="0"/>
              <a:t>anterior documentado</a:t>
            </a:r>
            <a:endParaRPr lang="pt-BR" altLang="en-US" sz="1400" dirty="0"/>
          </a:p>
          <a:p>
            <a:pPr marL="990600" lvl="1" indent="-533400" eaLnBrk="1" hangingPunct="1">
              <a:lnSpc>
                <a:spcPct val="200000"/>
              </a:lnSpc>
            </a:pPr>
            <a:r>
              <a:rPr lang="pt-BR" altLang="en-US" sz="1400" dirty="0"/>
              <a:t>Controle mensal do VDRL após tratamento</a:t>
            </a:r>
          </a:p>
          <a:p>
            <a:pPr marL="990600" lvl="1" indent="-533400" eaLnBrk="1" hangingPunct="1">
              <a:lnSpc>
                <a:spcPct val="200000"/>
              </a:lnSpc>
            </a:pPr>
            <a:r>
              <a:rPr lang="pt-BR" altLang="en-US" sz="1400" dirty="0"/>
              <a:t>Diminuição do valor </a:t>
            </a:r>
            <a:r>
              <a:rPr lang="pt-BR" altLang="en-US" sz="1400" dirty="0">
                <a:sym typeface="Wingdings" panose="05000000000000000000" pitchFamily="2" charset="2"/>
              </a:rPr>
              <a:t></a:t>
            </a:r>
            <a:r>
              <a:rPr lang="pt-BR" altLang="en-US" sz="1400" dirty="0"/>
              <a:t> resposta de cura</a:t>
            </a:r>
          </a:p>
          <a:p>
            <a:pPr marL="990600" lvl="1" indent="-533400" eaLnBrk="1" hangingPunct="1">
              <a:lnSpc>
                <a:spcPct val="200000"/>
              </a:lnSpc>
            </a:pPr>
            <a:r>
              <a:rPr lang="pt-BR" altLang="en-US" sz="1400" dirty="0"/>
              <a:t>Aumento do valor ( 4x o </a:t>
            </a:r>
            <a:r>
              <a:rPr lang="pt-BR" altLang="en-US" sz="1400" dirty="0" err="1"/>
              <a:t>pré</a:t>
            </a:r>
            <a:r>
              <a:rPr lang="pt-BR" altLang="en-US" sz="1400" dirty="0"/>
              <a:t> tratamento)</a:t>
            </a:r>
            <a:r>
              <a:rPr lang="pt-BR" altLang="en-US" sz="1400" dirty="0">
                <a:sym typeface="Wingdings" panose="05000000000000000000" pitchFamily="2" charset="2"/>
              </a:rPr>
              <a:t></a:t>
            </a:r>
            <a:r>
              <a:rPr lang="pt-BR" altLang="en-US" sz="1400" dirty="0"/>
              <a:t> falha terapêutica </a:t>
            </a:r>
            <a:r>
              <a:rPr lang="pt-BR" altLang="en-US" sz="1400" dirty="0">
                <a:sym typeface="Wingdings" panose="05000000000000000000" pitchFamily="2" charset="2"/>
              </a:rPr>
              <a:t></a:t>
            </a:r>
            <a:r>
              <a:rPr lang="pt-BR" altLang="en-US" sz="1400" dirty="0"/>
              <a:t> retratar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xmlns="" id="{CF28FFFF-201E-44A2-A40D-789E548ACA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Sífilis em Gestantes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xmlns="" id="{C102875C-291C-4B37-8EC0-ECE57E9C0E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200000"/>
              </a:lnSpc>
            </a:pPr>
            <a:r>
              <a:rPr lang="pt-BR" altLang="en-US" sz="1600" dirty="0"/>
              <a:t>Tratamento inadequado para sífilis materna</a:t>
            </a:r>
          </a:p>
          <a:p>
            <a:pPr lvl="1" eaLnBrk="1" hangingPunct="1">
              <a:lnSpc>
                <a:spcPct val="200000"/>
              </a:lnSpc>
            </a:pPr>
            <a:r>
              <a:rPr lang="pt-BR" altLang="en-US" sz="1400" dirty="0"/>
              <a:t>Tratamento realizado com qualquer medicamento que não seja a penicilina;</a:t>
            </a:r>
          </a:p>
          <a:p>
            <a:pPr lvl="1" eaLnBrk="1" hangingPunct="1">
              <a:lnSpc>
                <a:spcPct val="200000"/>
              </a:lnSpc>
            </a:pPr>
            <a:r>
              <a:rPr lang="pt-BR" altLang="en-US" sz="1400" dirty="0"/>
              <a:t>tratamento incompleto, mesmo tendo sido feito com penicilina;</a:t>
            </a:r>
          </a:p>
          <a:p>
            <a:pPr lvl="1" eaLnBrk="1" hangingPunct="1">
              <a:lnSpc>
                <a:spcPct val="200000"/>
              </a:lnSpc>
            </a:pPr>
            <a:r>
              <a:rPr lang="pt-BR" altLang="en-US" sz="1400" dirty="0"/>
              <a:t>tratamento inadequado para a fase clinica da doença;</a:t>
            </a:r>
          </a:p>
          <a:p>
            <a:pPr lvl="1" eaLnBrk="1" hangingPunct="1">
              <a:lnSpc>
                <a:spcPct val="200000"/>
              </a:lnSpc>
            </a:pPr>
            <a:r>
              <a:rPr lang="pt-BR" altLang="en-US" sz="1400" dirty="0"/>
              <a:t>instituição de tratamento dentro do prazo dos 30 dias anteriores ao parto;</a:t>
            </a:r>
          </a:p>
          <a:p>
            <a:pPr lvl="1" eaLnBrk="1" hangingPunct="1">
              <a:lnSpc>
                <a:spcPct val="200000"/>
              </a:lnSpc>
            </a:pPr>
            <a:r>
              <a:rPr lang="pt-BR" altLang="en-US" sz="1400" dirty="0"/>
              <a:t>ausência de documentação de tratamento anterior;</a:t>
            </a:r>
          </a:p>
          <a:p>
            <a:pPr lvl="1" eaLnBrk="1" hangingPunct="1">
              <a:lnSpc>
                <a:spcPct val="200000"/>
              </a:lnSpc>
            </a:pPr>
            <a:r>
              <a:rPr lang="pt-BR" altLang="en-US" sz="1400" dirty="0"/>
              <a:t>ausência de queda dos títulos (sorologia não </a:t>
            </a:r>
            <a:r>
              <a:rPr lang="pt-BR" altLang="en-US" sz="1400" dirty="0" err="1"/>
              <a:t>treponêmica</a:t>
            </a:r>
            <a:r>
              <a:rPr lang="pt-BR" altLang="en-US" sz="1400" dirty="0"/>
              <a:t>) apos tratamento adequado;</a:t>
            </a:r>
          </a:p>
          <a:p>
            <a:pPr lvl="1" eaLnBrk="1" hangingPunct="1">
              <a:lnSpc>
                <a:spcPct val="200000"/>
              </a:lnSpc>
            </a:pPr>
            <a:r>
              <a:rPr lang="pt-BR" altLang="en-US" sz="1400" dirty="0"/>
              <a:t>parceiro não tratado ou tratado inadequadamente ou quando não se tem a informação disponível sobre o seu tratamento.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xmlns="" id="{098E1F64-A5FC-448E-8F93-81DE46BFB8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Sífilis em Gestantes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xmlns="" id="{F75ED57F-FB7E-4EFD-9E67-6F09283937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200000"/>
              </a:lnSpc>
            </a:pPr>
            <a:r>
              <a:rPr lang="pt-BR" altLang="en-US" sz="1600" dirty="0"/>
              <a:t>Em caso de alergia, realizar testes cutâneos padronizados e dessensibilizar quando confirmada a </a:t>
            </a:r>
            <a:r>
              <a:rPr lang="pt-BR" altLang="en-US" sz="1600" dirty="0" err="1"/>
              <a:t>atopía</a:t>
            </a:r>
            <a:r>
              <a:rPr lang="pt-BR" altLang="en-US" sz="1600" dirty="0"/>
              <a:t>.</a:t>
            </a:r>
          </a:p>
          <a:p>
            <a:pPr eaLnBrk="1" hangingPunct="1">
              <a:lnSpc>
                <a:spcPct val="200000"/>
              </a:lnSpc>
            </a:pPr>
            <a:r>
              <a:rPr lang="pt-BR" altLang="en-US" sz="1600" dirty="0" smtClean="0"/>
              <a:t>Deve-se </a:t>
            </a:r>
            <a:r>
              <a:rPr lang="pt-BR" altLang="en-US" sz="1600" dirty="0"/>
              <a:t>proporcionar a todos os portadores de DST a realização de testes </a:t>
            </a:r>
            <a:r>
              <a:rPr lang="pt-BR" altLang="en-US" sz="1600" dirty="0" err="1"/>
              <a:t>anti-HIV</a:t>
            </a:r>
            <a:r>
              <a:rPr lang="pt-BR" altLang="en-US" sz="1600" dirty="0"/>
              <a:t>, mediante aconselhamento.</a:t>
            </a:r>
          </a:p>
          <a:p>
            <a:pPr eaLnBrk="1" hangingPunct="1">
              <a:lnSpc>
                <a:spcPct val="200000"/>
              </a:lnSpc>
            </a:pPr>
            <a:r>
              <a:rPr lang="pt-BR" altLang="en-US" sz="1600" dirty="0"/>
              <a:t>Tratar novamente em caso de interrupção do tratamento ou quadruplicarão dos títulos (ex.: de 1/2 para 1/8).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xmlns="" id="{E99C8E02-4113-42DC-960C-C5D1314125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Sífilis Congênita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xmlns="" id="{CFFB8ECB-1290-493D-B198-AE02ECA450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pt-BR" altLang="en-US" sz="1600" dirty="0"/>
              <a:t>Transmissão qualquer fase da gravidez e em qualquer estágio da doença</a:t>
            </a:r>
          </a:p>
          <a:p>
            <a:pPr eaLnBrk="1" hangingPunct="1">
              <a:lnSpc>
                <a:spcPct val="150000"/>
              </a:lnSpc>
            </a:pPr>
            <a:r>
              <a:rPr lang="pt-BR" altLang="en-US" sz="1600" dirty="0"/>
              <a:t>Precoce: até os 2 anos de vida</a:t>
            </a:r>
          </a:p>
          <a:p>
            <a:pPr lvl="1" eaLnBrk="1" hangingPunct="1">
              <a:lnSpc>
                <a:spcPct val="150000"/>
              </a:lnSpc>
            </a:pPr>
            <a:r>
              <a:rPr lang="pt-BR" altLang="en-US" sz="1400" dirty="0" err="1"/>
              <a:t>Sepsis</a:t>
            </a:r>
            <a:r>
              <a:rPr lang="pt-BR" altLang="en-US" sz="1400" dirty="0"/>
              <a:t> ( anemia, hemorragia e icterícia)</a:t>
            </a:r>
          </a:p>
          <a:p>
            <a:pPr lvl="1" eaLnBrk="1" hangingPunct="1">
              <a:lnSpc>
                <a:spcPct val="150000"/>
              </a:lnSpc>
            </a:pPr>
            <a:r>
              <a:rPr lang="pt-BR" altLang="en-US" sz="1400" dirty="0"/>
              <a:t>Lesões muco-cutâneas, ósseas, paralisias</a:t>
            </a:r>
          </a:p>
          <a:p>
            <a:pPr eaLnBrk="1" hangingPunct="1">
              <a:lnSpc>
                <a:spcPct val="150000"/>
              </a:lnSpc>
            </a:pPr>
            <a:r>
              <a:rPr lang="pt-BR" altLang="en-US" sz="1600" dirty="0"/>
              <a:t>Tardia: após os 2 anos</a:t>
            </a:r>
          </a:p>
          <a:p>
            <a:pPr lvl="1" eaLnBrk="1" hangingPunct="1">
              <a:lnSpc>
                <a:spcPct val="150000"/>
              </a:lnSpc>
            </a:pPr>
            <a:r>
              <a:rPr lang="pt-BR" altLang="en-US" sz="1400" dirty="0"/>
              <a:t>Alterações da face</a:t>
            </a:r>
          </a:p>
          <a:p>
            <a:pPr lvl="1" eaLnBrk="1" hangingPunct="1">
              <a:lnSpc>
                <a:spcPct val="150000"/>
              </a:lnSpc>
            </a:pPr>
            <a:r>
              <a:rPr lang="pt-BR" altLang="en-US" sz="1400" dirty="0" err="1"/>
              <a:t>Triade</a:t>
            </a:r>
            <a:r>
              <a:rPr lang="pt-BR" altLang="en-US" sz="1400" dirty="0"/>
              <a:t> de  </a:t>
            </a:r>
            <a:r>
              <a:rPr lang="pt-BR" altLang="en-US" sz="1400" dirty="0" err="1"/>
              <a:t>Hutchinson</a:t>
            </a:r>
            <a:r>
              <a:rPr lang="pt-BR" altLang="en-US" sz="1400" dirty="0"/>
              <a:t> (dentes de </a:t>
            </a:r>
            <a:r>
              <a:rPr lang="pt-BR" altLang="en-US" sz="1400" dirty="0" err="1"/>
              <a:t>Hutchinson</a:t>
            </a:r>
            <a:r>
              <a:rPr lang="pt-BR" altLang="en-US" sz="1400" dirty="0"/>
              <a:t> + </a:t>
            </a:r>
            <a:r>
              <a:rPr lang="pt-BR" altLang="en-US" sz="1400" dirty="0" err="1"/>
              <a:t>ceratite</a:t>
            </a:r>
            <a:r>
              <a:rPr lang="pt-BR" altLang="en-US" sz="1400" dirty="0"/>
              <a:t> intersticial + lesão do VIII par craniano)</a:t>
            </a:r>
          </a:p>
          <a:p>
            <a:pPr lvl="1" eaLnBrk="1" hangingPunct="1">
              <a:lnSpc>
                <a:spcPct val="150000"/>
              </a:lnSpc>
            </a:pPr>
            <a:r>
              <a:rPr lang="pt-BR" altLang="en-US" sz="1400" dirty="0"/>
              <a:t>nariz em sela e tíbia em lâmina de sabre</a:t>
            </a:r>
          </a:p>
          <a:p>
            <a:pPr eaLnBrk="1" hangingPunct="1">
              <a:lnSpc>
                <a:spcPct val="150000"/>
              </a:lnSpc>
            </a:pPr>
            <a:r>
              <a:rPr lang="pt-BR" altLang="en-US" sz="1600" dirty="0"/>
              <a:t>Diagnóstico</a:t>
            </a:r>
          </a:p>
          <a:p>
            <a:pPr lvl="1" eaLnBrk="1" hangingPunct="1">
              <a:lnSpc>
                <a:spcPct val="150000"/>
              </a:lnSpc>
            </a:pPr>
            <a:r>
              <a:rPr lang="pt-BR" altLang="en-US" sz="1400" dirty="0"/>
              <a:t>VDRL de sangue periférico de RN de mãe VDRL +</a:t>
            </a:r>
          </a:p>
          <a:p>
            <a:pPr lvl="1" eaLnBrk="1" hangingPunct="1">
              <a:lnSpc>
                <a:spcPct val="150000"/>
              </a:lnSpc>
            </a:pPr>
            <a:r>
              <a:rPr lang="pt-BR" altLang="en-US" sz="1400" dirty="0"/>
              <a:t>Notificar os casos de sífilis congênita, inclusive natimortos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5" descr="Z">
            <a:extLst>
              <a:ext uri="{FF2B5EF4-FFF2-40B4-BE49-F238E27FC236}">
                <a16:creationId xmlns:a16="http://schemas.microsoft.com/office/drawing/2014/main" xmlns="" id="{E28E8E93-DDB4-40FF-AEB0-393F02B8B6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5" name="AutoShape 7" descr="Z">
            <a:extLst>
              <a:ext uri="{FF2B5EF4-FFF2-40B4-BE49-F238E27FC236}">
                <a16:creationId xmlns:a16="http://schemas.microsoft.com/office/drawing/2014/main" xmlns="" id="{7CB14828-8421-46EC-A23E-0E2D67ABCE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6" name="AutoShape 9" descr="Z">
            <a:extLst>
              <a:ext uri="{FF2B5EF4-FFF2-40B4-BE49-F238E27FC236}">
                <a16:creationId xmlns:a16="http://schemas.microsoft.com/office/drawing/2014/main" xmlns="" id="{F1069B22-4037-4B9C-8195-05D53C93B1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257425"/>
            <a:ext cx="1905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8437" name="Picture 11" descr="ANd9GcT7oib9FqKaeX-cMo0frJMmp_x31fni1Mits6dAeFF8QohXvP6U">
            <a:extLst>
              <a:ext uri="{FF2B5EF4-FFF2-40B4-BE49-F238E27FC236}">
                <a16:creationId xmlns:a16="http://schemas.microsoft.com/office/drawing/2014/main" xmlns="" id="{EA6869ED-6A5B-447D-AB88-5099F9705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89138"/>
            <a:ext cx="4056062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13" descr="ANd9GcSwlbIQ8aF3xLdqKVx8GIjfw03gsuhmkTkcg7asCYcGMYMdnUvPWQ">
            <a:extLst>
              <a:ext uri="{FF2B5EF4-FFF2-40B4-BE49-F238E27FC236}">
                <a16:creationId xmlns:a16="http://schemas.microsoft.com/office/drawing/2014/main" xmlns="" id="{11DA3D16-503A-403A-A1AE-D760C0D9E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989138"/>
            <a:ext cx="2179638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xmlns="" id="{D269B33C-EA4F-4FD7-948F-BB1D2741DD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Sífilis Congênita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xmlns="" id="{A1E35D8F-1D1A-4455-B7F2-4C42D13F81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pt-BR" altLang="en-US" sz="1600" dirty="0"/>
              <a:t>RN de mães </a:t>
            </a:r>
            <a:r>
              <a:rPr lang="pt-BR" altLang="en-US" sz="1600" dirty="0" smtClean="0"/>
              <a:t>infectadas, não </a:t>
            </a:r>
            <a:r>
              <a:rPr lang="pt-BR" altLang="en-US" sz="1600" dirty="0"/>
              <a:t>ou inadequadamente tratadas:</a:t>
            </a:r>
          </a:p>
          <a:p>
            <a:pPr lvl="1" eaLnBrk="1" hangingPunct="1">
              <a:lnSpc>
                <a:spcPct val="150000"/>
              </a:lnSpc>
            </a:pPr>
            <a:r>
              <a:rPr lang="pt-BR" altLang="en-US" sz="1400" dirty="0"/>
              <a:t>VDRL, RX de ossos longos e hemograma</a:t>
            </a:r>
          </a:p>
          <a:p>
            <a:pPr lvl="1" eaLnBrk="1" hangingPunct="1">
              <a:lnSpc>
                <a:spcPct val="150000"/>
              </a:lnSpc>
            </a:pPr>
            <a:r>
              <a:rPr lang="pt-BR" altLang="en-US" sz="1400" dirty="0" err="1"/>
              <a:t>liquor</a:t>
            </a:r>
            <a:r>
              <a:rPr lang="pt-BR" altLang="en-US" sz="1400" dirty="0"/>
              <a:t> ( se não puncionar, considerar como </a:t>
            </a:r>
            <a:r>
              <a:rPr lang="pt-BR" altLang="en-US" sz="1400" dirty="0" err="1"/>
              <a:t>neurossífilis</a:t>
            </a:r>
            <a:r>
              <a:rPr lang="pt-BR" altLang="en-US" sz="1400" dirty="0"/>
              <a:t>)</a:t>
            </a:r>
            <a:endParaRPr lang="pt-BR" altLang="en-US" sz="1400" b="1" dirty="0"/>
          </a:p>
          <a:p>
            <a:pPr eaLnBrk="1" hangingPunct="1">
              <a:lnSpc>
                <a:spcPct val="150000"/>
              </a:lnSpc>
            </a:pPr>
            <a:r>
              <a:rPr lang="pt-BR" altLang="en-US" sz="1600" dirty="0"/>
              <a:t>Sem alteração clínicas e laboratoriais ( VDRL -):</a:t>
            </a:r>
          </a:p>
          <a:p>
            <a:pPr lvl="1" eaLnBrk="1" hangingPunct="1">
              <a:lnSpc>
                <a:spcPct val="150000"/>
              </a:lnSpc>
            </a:pPr>
            <a:r>
              <a:rPr lang="pt-BR" altLang="en-US" sz="1400" dirty="0"/>
              <a:t>Penicilina </a:t>
            </a:r>
            <a:r>
              <a:rPr lang="pt-BR" altLang="en-US" sz="1400" dirty="0" err="1"/>
              <a:t>benzatina</a:t>
            </a:r>
            <a:r>
              <a:rPr lang="pt-BR" altLang="en-US" sz="1400" dirty="0"/>
              <a:t>, 50.000 U/kg, dose única</a:t>
            </a:r>
          </a:p>
          <a:p>
            <a:pPr lvl="1" eaLnBrk="1" hangingPunct="1">
              <a:lnSpc>
                <a:spcPct val="150000"/>
              </a:lnSpc>
            </a:pPr>
            <a:r>
              <a:rPr lang="pt-BR" altLang="en-US" sz="1400" dirty="0"/>
              <a:t>VDRL com 1 e 3 meses</a:t>
            </a:r>
          </a:p>
          <a:p>
            <a:pPr eaLnBrk="1" hangingPunct="1">
              <a:lnSpc>
                <a:spcPct val="150000"/>
              </a:lnSpc>
            </a:pPr>
            <a:r>
              <a:rPr lang="pt-BR" altLang="en-US" sz="1600" dirty="0"/>
              <a:t>Com</a:t>
            </a:r>
            <a:r>
              <a:rPr lang="pt-BR" altLang="en-US" sz="1600" b="1" dirty="0"/>
              <a:t> </a:t>
            </a:r>
            <a:r>
              <a:rPr lang="pt-BR" altLang="en-US" sz="1600" dirty="0"/>
              <a:t>alterações clínicas e/ou laboratoriais</a:t>
            </a:r>
          </a:p>
          <a:p>
            <a:pPr lvl="1" eaLnBrk="1" hangingPunct="1">
              <a:lnSpc>
                <a:spcPct val="150000"/>
              </a:lnSpc>
            </a:pPr>
            <a:r>
              <a:rPr lang="pt-BR" altLang="en-US" sz="1400" dirty="0"/>
              <a:t>LCR normal</a:t>
            </a:r>
          </a:p>
          <a:p>
            <a:pPr lvl="2" eaLnBrk="1" hangingPunct="1">
              <a:lnSpc>
                <a:spcPct val="150000"/>
              </a:lnSpc>
            </a:pPr>
            <a:r>
              <a:rPr lang="pt-BR" altLang="en-US" sz="1200" dirty="0"/>
              <a:t>Pen. Crist., 100.000 U/kg/dia, 7 a 10 dias</a:t>
            </a:r>
          </a:p>
          <a:p>
            <a:pPr lvl="1" eaLnBrk="1" hangingPunct="1">
              <a:lnSpc>
                <a:spcPct val="150000"/>
              </a:lnSpc>
            </a:pPr>
            <a:r>
              <a:rPr lang="pt-BR" altLang="en-US" sz="1400" dirty="0"/>
              <a:t>LCR alterado ( qualquer alteração isolada = </a:t>
            </a:r>
            <a:r>
              <a:rPr lang="pt-BR" altLang="en-US" sz="1400" dirty="0" err="1"/>
              <a:t>neurossífilis</a:t>
            </a:r>
            <a:r>
              <a:rPr lang="pt-BR" altLang="en-US" sz="1400" dirty="0"/>
              <a:t>):</a:t>
            </a:r>
          </a:p>
          <a:p>
            <a:pPr lvl="2" eaLnBrk="1" hangingPunct="1">
              <a:lnSpc>
                <a:spcPct val="150000"/>
              </a:lnSpc>
            </a:pPr>
            <a:r>
              <a:rPr lang="pt-BR" altLang="en-US" sz="1200" dirty="0"/>
              <a:t>Pen. Crist. 150.000 U/kg/dia, por 14 dias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xmlns="" id="{CCB1D217-2BC7-481C-ACD8-844A1861F4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Sífilis Congênita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xmlns="" id="{35687C51-4169-4EB8-9E06-A5B5E61D21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200000"/>
              </a:lnSpc>
            </a:pPr>
            <a:r>
              <a:rPr lang="pt-BR" altLang="en-US" sz="2000" dirty="0"/>
              <a:t>RN de mãe adequadamente tratada</a:t>
            </a:r>
          </a:p>
          <a:p>
            <a:pPr lvl="1" eaLnBrk="1" hangingPunct="1">
              <a:lnSpc>
                <a:spcPct val="200000"/>
              </a:lnSpc>
            </a:pPr>
            <a:r>
              <a:rPr lang="pt-BR" altLang="en-US" sz="1800" dirty="0"/>
              <a:t>VDRL do sangue periférico</a:t>
            </a:r>
          </a:p>
          <a:p>
            <a:pPr lvl="2" eaLnBrk="1" hangingPunct="1">
              <a:lnSpc>
                <a:spcPct val="200000"/>
              </a:lnSpc>
            </a:pPr>
            <a:r>
              <a:rPr lang="pt-BR" altLang="en-US" sz="1600" dirty="0"/>
              <a:t>VDRL &gt; mãe e/ou exame clínico alterado:</a:t>
            </a:r>
          </a:p>
          <a:p>
            <a:pPr lvl="3" eaLnBrk="1" hangingPunct="1">
              <a:lnSpc>
                <a:spcPct val="200000"/>
              </a:lnSpc>
            </a:pPr>
            <a:r>
              <a:rPr lang="pt-BR" altLang="en-US" sz="1400" dirty="0"/>
              <a:t>RX, hemograma e LCR</a:t>
            </a:r>
          </a:p>
          <a:p>
            <a:pPr lvl="3" eaLnBrk="1" hangingPunct="1">
              <a:lnSpc>
                <a:spcPct val="200000"/>
              </a:lnSpc>
            </a:pPr>
            <a:r>
              <a:rPr lang="pt-BR" altLang="en-US" sz="1400" dirty="0"/>
              <a:t>Qualquer alteração clínica ou laboratorial: tratar</a:t>
            </a:r>
          </a:p>
          <a:p>
            <a:pPr lvl="2" eaLnBrk="1" hangingPunct="1">
              <a:lnSpc>
                <a:spcPct val="200000"/>
              </a:lnSpc>
            </a:pPr>
            <a:r>
              <a:rPr lang="pt-BR" altLang="en-US" sz="1600" dirty="0"/>
              <a:t>VDRL = ou &lt; da mãe</a:t>
            </a:r>
          </a:p>
          <a:p>
            <a:pPr lvl="3" eaLnBrk="1" hangingPunct="1">
              <a:lnSpc>
                <a:spcPct val="200000"/>
              </a:lnSpc>
            </a:pPr>
            <a:r>
              <a:rPr lang="pt-BR" altLang="en-US" sz="1400" dirty="0"/>
              <a:t>VDRL do RN 1, 3, 6, 12, 18 e 24 meses, ou</a:t>
            </a:r>
          </a:p>
          <a:p>
            <a:pPr lvl="3" eaLnBrk="1" hangingPunct="1">
              <a:lnSpc>
                <a:spcPct val="200000"/>
              </a:lnSpc>
            </a:pPr>
            <a:r>
              <a:rPr lang="pt-BR" altLang="en-US" sz="1400" dirty="0"/>
              <a:t>Pen. </a:t>
            </a:r>
            <a:r>
              <a:rPr lang="pt-BR" altLang="en-US" sz="1400" dirty="0" err="1"/>
              <a:t>Benzatina</a:t>
            </a:r>
            <a:r>
              <a:rPr lang="pt-BR" altLang="en-US" sz="1400" dirty="0"/>
              <a:t> se não for acompanhar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229600" cy="1143000"/>
          </a:xfrm>
        </p:spPr>
        <p:txBody>
          <a:bodyPr/>
          <a:lstStyle/>
          <a:p>
            <a:r>
              <a:rPr lang="pt-BR" dirty="0" smtClean="0"/>
              <a:t>OBRIGADO!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4283968" y="548106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t-BR" dirty="0"/>
              <a:t>www.infectologiaemgeral.com</a:t>
            </a:r>
          </a:p>
          <a:p>
            <a:pPr algn="r"/>
            <a:r>
              <a:rPr lang="pt-BR" dirty="0" smtClean="0"/>
              <a:t>www.facebook.com/infectologiaemgeral</a:t>
            </a:r>
            <a:endParaRPr lang="pt-BR" dirty="0"/>
          </a:p>
          <a:p>
            <a:pPr algn="r"/>
            <a:r>
              <a:rPr lang="pt-BR" dirty="0"/>
              <a:t>infectologiaemgeral@gmail.com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547" y="5532607"/>
            <a:ext cx="249237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781844"/>
            <a:ext cx="188913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934" y="6086359"/>
            <a:ext cx="201613" cy="19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565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993</Words>
  <Application>Microsoft Office PowerPoint</Application>
  <PresentationFormat>Apresentação na tela (4:3)</PresentationFormat>
  <Paragraphs>161</Paragraphs>
  <Slides>23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Design padrão</vt:lpstr>
      <vt:lpstr>SÍFILIS</vt:lpstr>
      <vt:lpstr>Apresentação do PowerPoint</vt:lpstr>
      <vt:lpstr>Sífilis Adquirida</vt:lpstr>
      <vt:lpstr>Sífilis Adquirida</vt:lpstr>
      <vt:lpstr>Sífilis primária</vt:lpstr>
      <vt:lpstr>Sífilis secundária</vt:lpstr>
      <vt:lpstr>Sífilis terciária</vt:lpstr>
      <vt:lpstr>Sífilis Adquirida</vt:lpstr>
      <vt:lpstr>Sífilis Adquirida</vt:lpstr>
      <vt:lpstr>Sífilis Adquirida</vt:lpstr>
      <vt:lpstr>Sífilis Adquirida</vt:lpstr>
      <vt:lpstr>Sífilis Adquirida</vt:lpstr>
      <vt:lpstr>Sífilis Adquirida</vt:lpstr>
      <vt:lpstr>Sífilis Adquirida</vt:lpstr>
      <vt:lpstr>Sífilis em Gestantes</vt:lpstr>
      <vt:lpstr>Sífilis em Gestantes</vt:lpstr>
      <vt:lpstr>Sífilis em Gestantes</vt:lpstr>
      <vt:lpstr>Sífilis em Gestantes</vt:lpstr>
      <vt:lpstr>Sífilis Congênita</vt:lpstr>
      <vt:lpstr>Apresentação do PowerPoint</vt:lpstr>
      <vt:lpstr>Sífilis Congênita</vt:lpstr>
      <vt:lpstr>Sífilis Congênita</vt:lpstr>
      <vt:lpstr>OBRIGADO!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ATUALIZAÇÃO  DST</dc:title>
  <dc:creator>José Wilson</dc:creator>
  <cp:lastModifiedBy>Dell</cp:lastModifiedBy>
  <cp:revision>49</cp:revision>
  <dcterms:created xsi:type="dcterms:W3CDTF">2011-09-20T00:41:13Z</dcterms:created>
  <dcterms:modified xsi:type="dcterms:W3CDTF">2019-09-19T16:39:41Z</dcterms:modified>
</cp:coreProperties>
</file>